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3.xml" ContentType="application/vnd.openxmlformats-officedocument.themeOverride+xml"/>
  <Override PartName="/ppt/tags/tag17.xml" ContentType="application/vnd.openxmlformats-officedocument.presentationml.tags+xml"/>
  <Override PartName="/ppt/notesSlides/notesSlide16.xml" ContentType="application/vnd.openxmlformats-officedocument.presentationml.notesSlide+xml"/>
  <Override PartName="/ppt/theme/themeOverride4.xml" ContentType="application/vnd.openxmlformats-officedocument.themeOverride+xml"/>
  <Override PartName="/ppt/tags/tag18.xml" ContentType="application/vnd.openxmlformats-officedocument.presentationml.tags+xml"/>
  <Override PartName="/ppt/notesSlides/notesSlide17.xml" ContentType="application/vnd.openxmlformats-officedocument.presentationml.notesSlide+xml"/>
  <Override PartName="/ppt/theme/themeOverride5.xml" ContentType="application/vnd.openxmlformats-officedocument.themeOverride+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0" r:id="rId5"/>
    <p:sldMasterId id="2147483741" r:id="rId6"/>
    <p:sldMasterId id="2147483753" r:id="rId7"/>
    <p:sldMasterId id="2147483771" r:id="rId8"/>
  </p:sldMasterIdLst>
  <p:notesMasterIdLst>
    <p:notesMasterId r:id="rId43"/>
  </p:notesMasterIdLst>
  <p:handoutMasterIdLst>
    <p:handoutMasterId r:id="rId44"/>
  </p:handoutMasterIdLst>
  <p:sldIdLst>
    <p:sldId id="4767" r:id="rId9"/>
    <p:sldId id="4766" r:id="rId10"/>
    <p:sldId id="4736" r:id="rId11"/>
    <p:sldId id="4733" r:id="rId12"/>
    <p:sldId id="4743" r:id="rId13"/>
    <p:sldId id="4745" r:id="rId14"/>
    <p:sldId id="16087" r:id="rId15"/>
    <p:sldId id="16048" r:id="rId16"/>
    <p:sldId id="16067" r:id="rId17"/>
    <p:sldId id="4755" r:id="rId18"/>
    <p:sldId id="16065" r:id="rId19"/>
    <p:sldId id="16072" r:id="rId20"/>
    <p:sldId id="16068" r:id="rId21"/>
    <p:sldId id="4737" r:id="rId22"/>
    <p:sldId id="16073" r:id="rId23"/>
    <p:sldId id="4760" r:id="rId24"/>
    <p:sldId id="16069" r:id="rId25"/>
    <p:sldId id="4734" r:id="rId26"/>
    <p:sldId id="16074" r:id="rId27"/>
    <p:sldId id="16081" r:id="rId28"/>
    <p:sldId id="16070" r:id="rId29"/>
    <p:sldId id="16075" r:id="rId30"/>
    <p:sldId id="4381" r:id="rId31"/>
    <p:sldId id="16084" r:id="rId32"/>
    <p:sldId id="16071" r:id="rId33"/>
    <p:sldId id="4764" r:id="rId34"/>
    <p:sldId id="16080" r:id="rId35"/>
    <p:sldId id="4722" r:id="rId36"/>
    <p:sldId id="16077" r:id="rId37"/>
    <p:sldId id="16076" r:id="rId38"/>
    <p:sldId id="16066" r:id="rId39"/>
    <p:sldId id="4710" r:id="rId40"/>
    <p:sldId id="16085" r:id="rId41"/>
    <p:sldId id="1608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49E0A6-04D4-39D5-75F0-BE342BC543A9}" name="Bernadett Ancsa DAmico" initials="BAD" userId="S::bdamico@ifc.org::6d0dc76c-3ed1-4c0a-a927-5bf90beaad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E32"/>
    <a:srgbClr val="AD2D67"/>
    <a:srgbClr val="8B3562"/>
    <a:srgbClr val="EC6359"/>
    <a:srgbClr val="D6DCE5"/>
    <a:srgbClr val="FF9900"/>
    <a:srgbClr val="E6E6E6"/>
    <a:srgbClr val="F2F2F2"/>
    <a:srgbClr val="64457B"/>
    <a:srgbClr val="7351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99" autoAdjust="0"/>
    <p:restoredTop sz="93372" autoAdjust="0"/>
  </p:normalViewPr>
  <p:slideViewPr>
    <p:cSldViewPr snapToGrid="0">
      <p:cViewPr varScale="1">
        <p:scale>
          <a:sx n="58" d="100"/>
          <a:sy n="58" d="100"/>
        </p:scale>
        <p:origin x="548" y="5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FD959A-F00F-4F0C-8219-6A17262C42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04DC8E-A53E-46F4-9C49-F0FAA2EB84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08711B-D810-43A1-BC24-FAC5DF5C7E34}" type="datetimeFigureOut">
              <a:rPr lang="en-US" smtClean="0"/>
              <a:t>2/6/2024</a:t>
            </a:fld>
            <a:endParaRPr lang="en-US"/>
          </a:p>
        </p:txBody>
      </p:sp>
      <p:sp>
        <p:nvSpPr>
          <p:cNvPr id="4" name="Footer Placeholder 3">
            <a:extLst>
              <a:ext uri="{FF2B5EF4-FFF2-40B4-BE49-F238E27FC236}">
                <a16:creationId xmlns:a16="http://schemas.microsoft.com/office/drawing/2014/main" id="{A75D2BFE-DE1E-4601-9D52-53D0F2E2AF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8EEB5E-C90B-4A2B-81A0-51B8756F05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F90B80-EC29-4640-8327-F96937265C03}" type="slidenum">
              <a:rPr lang="en-US" smtClean="0"/>
              <a:t>‹#›</a:t>
            </a:fld>
            <a:endParaRPr lang="en-US"/>
          </a:p>
        </p:txBody>
      </p:sp>
    </p:spTree>
    <p:extLst>
      <p:ext uri="{BB962C8B-B14F-4D97-AF65-F5344CB8AC3E}">
        <p14:creationId xmlns:p14="http://schemas.microsoft.com/office/powerpoint/2010/main" val="1545684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B65F-E65E-4DFF-9BB6-00A26852AADF}"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2010C-6BA2-44E0-8E6D-37A9D45544E7}" type="slidenum">
              <a:rPr lang="en-US" smtClean="0"/>
              <a:t>‹#›</a:t>
            </a:fld>
            <a:endParaRPr lang="en-US"/>
          </a:p>
        </p:txBody>
      </p:sp>
    </p:spTree>
    <p:extLst>
      <p:ext uri="{BB962C8B-B14F-4D97-AF65-F5344CB8AC3E}">
        <p14:creationId xmlns:p14="http://schemas.microsoft.com/office/powerpoint/2010/main" val="289110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075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032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300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39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04638-7DDF-E84D-B249-34AC7A13CD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0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2010C-6BA2-44E0-8E6D-37A9D45544E7}" type="slidenum">
              <a:rPr lang="en-US" smtClean="0"/>
              <a:t>14</a:t>
            </a:fld>
            <a:endParaRPr lang="en-US"/>
          </a:p>
        </p:txBody>
      </p:sp>
    </p:spTree>
    <p:extLst>
      <p:ext uri="{BB962C8B-B14F-4D97-AF65-F5344CB8AC3E}">
        <p14:creationId xmlns:p14="http://schemas.microsoft.com/office/powerpoint/2010/main" val="864148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2010C-6BA2-44E0-8E6D-37A9D45544E7}" type="slidenum">
              <a:rPr lang="en-US" smtClean="0"/>
              <a:t>15</a:t>
            </a:fld>
            <a:endParaRPr lang="en-US"/>
          </a:p>
        </p:txBody>
      </p:sp>
    </p:spTree>
    <p:extLst>
      <p:ext uri="{BB962C8B-B14F-4D97-AF65-F5344CB8AC3E}">
        <p14:creationId xmlns:p14="http://schemas.microsoft.com/office/powerpoint/2010/main" val="4022165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52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04638-7DDF-E84D-B249-34AC7A13CD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567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2010C-6BA2-44E0-8E6D-37A9D45544E7}" type="slidenum">
              <a:rPr lang="en-US" smtClean="0"/>
              <a:t>18</a:t>
            </a:fld>
            <a:endParaRPr lang="en-US"/>
          </a:p>
        </p:txBody>
      </p:sp>
    </p:spTree>
    <p:extLst>
      <p:ext uri="{BB962C8B-B14F-4D97-AF65-F5344CB8AC3E}">
        <p14:creationId xmlns:p14="http://schemas.microsoft.com/office/powerpoint/2010/main" val="1446138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44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160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527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04638-7DDF-E84D-B249-34AC7A13CD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997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8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902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675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04638-7DDF-E84D-B249-34AC7A13CD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713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685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529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436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606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2010C-6BA2-44E0-8E6D-37A9D45544E7}" type="slidenum">
              <a:rPr lang="en-US" smtClean="0"/>
              <a:t>3</a:t>
            </a:fld>
            <a:endParaRPr lang="en-US"/>
          </a:p>
        </p:txBody>
      </p:sp>
    </p:spTree>
    <p:extLst>
      <p:ext uri="{BB962C8B-B14F-4D97-AF65-F5344CB8AC3E}">
        <p14:creationId xmlns:p14="http://schemas.microsoft.com/office/powerpoint/2010/main" val="1884099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720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023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980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136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53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17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47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2010C-6BA2-44E0-8E6D-37A9D45544E7}" type="slidenum">
              <a:rPr lang="en-US" smtClean="0"/>
              <a:t>6</a:t>
            </a:fld>
            <a:endParaRPr lang="en-US"/>
          </a:p>
        </p:txBody>
      </p:sp>
    </p:spTree>
    <p:extLst>
      <p:ext uri="{BB962C8B-B14F-4D97-AF65-F5344CB8AC3E}">
        <p14:creationId xmlns:p14="http://schemas.microsoft.com/office/powerpoint/2010/main" val="297304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2010C-6BA2-44E0-8E6D-37A9D45544E7}" type="slidenum">
              <a:rPr lang="en-US" smtClean="0"/>
              <a:t>7</a:t>
            </a:fld>
            <a:endParaRPr lang="en-US"/>
          </a:p>
        </p:txBody>
      </p:sp>
    </p:spTree>
    <p:extLst>
      <p:ext uri="{BB962C8B-B14F-4D97-AF65-F5344CB8AC3E}">
        <p14:creationId xmlns:p14="http://schemas.microsoft.com/office/powerpoint/2010/main" val="3098594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04638-7DDF-E84D-B249-34AC7A13CD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199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04638-7DDF-E84D-B249-34AC7A13CD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2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13.emf"/><Relationship Id="rId4" Type="http://schemas.openxmlformats.org/officeDocument/2006/relationships/tags" Target="../tags/tag6.xml"/><Relationship Id="rId9" Type="http://schemas.openxmlformats.org/officeDocument/2006/relationships/oleObject" Target="../embeddings/oleObject3.bin"/></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FD84-7B67-4FAE-A470-DFFD0DD8C33E}"/>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8783805-D76F-465F-AD1D-C024A738623A}"/>
              </a:ext>
            </a:extLst>
          </p:cNvPr>
          <p:cNvSpPr>
            <a:spLocks noGrp="1"/>
          </p:cNvSpPr>
          <p:nvPr>
            <p:ph type="subTitle" idx="1"/>
          </p:nvPr>
        </p:nvSpPr>
        <p:spPr>
          <a:xfrm>
            <a:off x="1524000" y="3602039"/>
            <a:ext cx="9144000" cy="2133599"/>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A5E0545A-7AF5-416C-B008-CD22E7267556}"/>
              </a:ext>
            </a:extLst>
          </p:cNvPr>
          <p:cNvSpPr txBox="1">
            <a:spLocks/>
          </p:cNvSpPr>
          <p:nvPr userDrawn="1"/>
        </p:nvSpPr>
        <p:spPr>
          <a:xfrm>
            <a:off x="465600" y="6231602"/>
            <a:ext cx="2743200" cy="365125"/>
          </a:xfrm>
          <a:prstGeom prst="rect">
            <a:avLst/>
          </a:prstGeom>
        </p:spPr>
        <p:txBody>
          <a:bodyPr anchor="ctr" anchorCtr="0"/>
          <a:lstStyle>
            <a:defPPr>
              <a:defRPr lang="en-US"/>
            </a:defPPr>
            <a:lvl1pPr marL="0" algn="l"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DC20618-E5D9-4E5B-AE98-0F53F165EA74}" type="datetime3">
              <a:rPr lang="en-GB" sz="1200" smtClean="0"/>
              <a:pPr algn="l"/>
              <a:t>6 February, 2024</a:t>
            </a:fld>
            <a:endParaRPr lang="en-GB" sz="1200"/>
          </a:p>
        </p:txBody>
      </p:sp>
    </p:spTree>
    <p:extLst>
      <p:ext uri="{BB962C8B-B14F-4D97-AF65-F5344CB8AC3E}">
        <p14:creationId xmlns:p14="http://schemas.microsoft.com/office/powerpoint/2010/main" val="14180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orange -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3EFA0CB7-314C-46E8-8087-959F9F66F278}"/>
              </a:ext>
            </a:extLst>
          </p:cNvPr>
          <p:cNvSpPr txBox="1">
            <a:spLocks/>
          </p:cNvSpPr>
          <p:nvPr userDrawn="1"/>
        </p:nvSpPr>
        <p:spPr>
          <a:xfrm>
            <a:off x="0" y="5905500"/>
            <a:ext cx="12192000" cy="952500"/>
          </a:xfrm>
          <a:prstGeom prst="rect">
            <a:avLst/>
          </a:prstGeom>
          <a:gradFill>
            <a:gsLst>
              <a:gs pos="0">
                <a:srgbClr val="EE751B"/>
              </a:gs>
              <a:gs pos="100000">
                <a:srgbClr val="F9AE2D"/>
              </a:gs>
            </a:gsLst>
            <a:lin ang="2700000" scaled="0"/>
          </a:gradFill>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200">
              <a:solidFill>
                <a:srgbClr val="004A7F"/>
              </a:solidFill>
            </a:endParaRPr>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64FFE862-56D9-4D88-B9C7-BBC36A818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342461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violet -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4337B99E-9BC4-481F-9216-F39A0CD5626F}"/>
              </a:ext>
            </a:extLst>
          </p:cNvPr>
          <p:cNvSpPr/>
          <p:nvPr userDrawn="1"/>
        </p:nvSpPr>
        <p:spPr>
          <a:xfrm>
            <a:off x="0" y="5909661"/>
            <a:ext cx="12192000" cy="954000"/>
          </a:xfrm>
          <a:prstGeom prst="rect">
            <a:avLst/>
          </a:prstGeom>
          <a:gradFill>
            <a:gsLst>
              <a:gs pos="0">
                <a:srgbClr val="AA1580"/>
              </a:gs>
              <a:gs pos="100000">
                <a:srgbClr val="E8348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B7B3A306-8C4A-4E92-967C-4E92BA0028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113309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B217-DE68-414A-B123-62BE05FEC0A0}"/>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D32462-9E6A-4AA6-9384-5EACBAAE549F}"/>
              </a:ext>
            </a:extLst>
          </p:cNvPr>
          <p:cNvSpPr>
            <a:spLocks noGrp="1"/>
          </p:cNvSpPr>
          <p:nvPr>
            <p:ph type="body" idx="1"/>
          </p:nvPr>
        </p:nvSpPr>
        <p:spPr>
          <a:xfrm>
            <a:off x="831851" y="4589464"/>
            <a:ext cx="10515600" cy="1177022"/>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178DCE9E-CE4E-4330-A556-67E225114CC3}"/>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7" name="Slide Number Placeholder 5">
            <a:extLst>
              <a:ext uri="{FF2B5EF4-FFF2-40B4-BE49-F238E27FC236}">
                <a16:creationId xmlns:a16="http://schemas.microsoft.com/office/drawing/2014/main" id="{33B3E786-5A25-453E-8032-FB4F8B16650E}"/>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931145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A971-033E-4C9B-A764-87770B7939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344200-F2C0-4BA9-878F-9C61285A0779}"/>
              </a:ext>
            </a:extLst>
          </p:cNvPr>
          <p:cNvSpPr>
            <a:spLocks noGrp="1"/>
          </p:cNvSpPr>
          <p:nvPr>
            <p:ph sz="half" idx="1"/>
          </p:nvPr>
        </p:nvSpPr>
        <p:spPr>
          <a:xfrm>
            <a:off x="838200" y="1825627"/>
            <a:ext cx="5156200" cy="3940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693718-FD5D-47E9-A3F9-4F812AA911CC}"/>
              </a:ext>
            </a:extLst>
          </p:cNvPr>
          <p:cNvSpPr>
            <a:spLocks noGrp="1"/>
          </p:cNvSpPr>
          <p:nvPr>
            <p:ph sz="half" idx="2"/>
          </p:nvPr>
        </p:nvSpPr>
        <p:spPr>
          <a:xfrm>
            <a:off x="6197600" y="1825627"/>
            <a:ext cx="5156200" cy="3940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D75208A-87CA-4A82-B2BC-CBB59B37F644}"/>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8" name="Slide Number Placeholder 5">
            <a:extLst>
              <a:ext uri="{FF2B5EF4-FFF2-40B4-BE49-F238E27FC236}">
                <a16:creationId xmlns:a16="http://schemas.microsoft.com/office/drawing/2014/main" id="{18F956BC-A9F4-43AF-9DA6-F610B8D19ED7}"/>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2150853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0353-8B7F-49E3-9A51-FC1545C28E5B}"/>
              </a:ext>
            </a:extLst>
          </p:cNvPr>
          <p:cNvSpPr>
            <a:spLocks noGrp="1"/>
          </p:cNvSpPr>
          <p:nvPr>
            <p:ph type="title"/>
          </p:nvPr>
        </p:nvSpPr>
        <p:spPr>
          <a:xfrm>
            <a:off x="840317"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BF1E82-FC51-4EC1-B592-107D997D733F}"/>
              </a:ext>
            </a:extLst>
          </p:cNvPr>
          <p:cNvSpPr>
            <a:spLocks noGrp="1"/>
          </p:cNvSpPr>
          <p:nvPr>
            <p:ph type="body" idx="1"/>
          </p:nvPr>
        </p:nvSpPr>
        <p:spPr>
          <a:xfrm>
            <a:off x="840319" y="1681163"/>
            <a:ext cx="5158316" cy="823912"/>
          </a:xfrm>
        </p:spPr>
        <p:txBody>
          <a:bodyPr anchor="b"/>
          <a:lstStyle>
            <a:lvl1pPr marL="0" indent="0">
              <a:buNone/>
              <a:defRPr sz="2400" b="1">
                <a:solidFill>
                  <a:srgbClr val="041E42"/>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C9ABA7-3F80-4F91-8503-555CC52DD3DB}"/>
              </a:ext>
            </a:extLst>
          </p:cNvPr>
          <p:cNvSpPr>
            <a:spLocks noGrp="1"/>
          </p:cNvSpPr>
          <p:nvPr>
            <p:ph sz="half" idx="2"/>
          </p:nvPr>
        </p:nvSpPr>
        <p:spPr>
          <a:xfrm>
            <a:off x="840319" y="2505075"/>
            <a:ext cx="5158316" cy="3261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C6BDBC-8FC7-4DB9-B231-E63D5B3E6D85}"/>
              </a:ext>
            </a:extLst>
          </p:cNvPr>
          <p:cNvSpPr>
            <a:spLocks noGrp="1"/>
          </p:cNvSpPr>
          <p:nvPr>
            <p:ph type="body" sz="quarter" idx="3"/>
          </p:nvPr>
        </p:nvSpPr>
        <p:spPr>
          <a:xfrm>
            <a:off x="6172201" y="1681163"/>
            <a:ext cx="5183717" cy="823912"/>
          </a:xfrm>
        </p:spPr>
        <p:txBody>
          <a:bodyPr anchor="b"/>
          <a:lstStyle>
            <a:lvl1pPr marL="0" indent="0">
              <a:buNone/>
              <a:defRPr sz="2400" b="1">
                <a:solidFill>
                  <a:srgbClr val="041E42"/>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88E1DA-9AD4-47DF-B87F-D3583B4909C9}"/>
              </a:ext>
            </a:extLst>
          </p:cNvPr>
          <p:cNvSpPr>
            <a:spLocks noGrp="1"/>
          </p:cNvSpPr>
          <p:nvPr>
            <p:ph sz="quarter" idx="4"/>
          </p:nvPr>
        </p:nvSpPr>
        <p:spPr>
          <a:xfrm>
            <a:off x="6172201" y="2505075"/>
            <a:ext cx="5183717" cy="32614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E17ABE9E-BEEC-4BBC-A2AA-F692A8FD8B46}"/>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10" name="Slide Number Placeholder 5">
            <a:extLst>
              <a:ext uri="{FF2B5EF4-FFF2-40B4-BE49-F238E27FC236}">
                <a16:creationId xmlns:a16="http://schemas.microsoft.com/office/drawing/2014/main" id="{2AF424FE-5761-4F71-AACB-D40D22FD0058}"/>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2666557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4E33-0BE5-4495-831B-B0B350330BB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F15D4869-F21B-4D37-9BA0-C50E74A27B19}"/>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B5F2F908-AE9A-48CF-953D-B401BF9B6A64}"/>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115971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34244F-83D4-4984-8713-188D5E33CFFE}"/>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5" name="Slide Number Placeholder 5">
            <a:extLst>
              <a:ext uri="{FF2B5EF4-FFF2-40B4-BE49-F238E27FC236}">
                <a16:creationId xmlns:a16="http://schemas.microsoft.com/office/drawing/2014/main" id="{90253A38-951D-4789-8BE7-947D3B002E43}"/>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1715691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C7FD-2EEC-4990-A9E9-04DFF1DC2CE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A7E741-406C-4CEB-80A6-1C07C574EBA5}"/>
              </a:ext>
            </a:extLst>
          </p:cNvPr>
          <p:cNvSpPr>
            <a:spLocks noGrp="1"/>
          </p:cNvSpPr>
          <p:nvPr>
            <p:ph idx="1"/>
          </p:nvPr>
        </p:nvSpPr>
        <p:spPr>
          <a:xfrm>
            <a:off x="5183717" y="987427"/>
            <a:ext cx="6172200" cy="47790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A2A90E-E4DE-428A-BDFF-826E653C519D}"/>
              </a:ext>
            </a:extLst>
          </p:cNvPr>
          <p:cNvSpPr>
            <a:spLocks noGrp="1"/>
          </p:cNvSpPr>
          <p:nvPr>
            <p:ph type="body" sz="half" idx="2"/>
          </p:nvPr>
        </p:nvSpPr>
        <p:spPr>
          <a:xfrm>
            <a:off x="840318" y="2057400"/>
            <a:ext cx="3932767" cy="3709086"/>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0D5D61F2-C602-4E21-A127-83D96D9954D8}"/>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8" name="Slide Number Placeholder 5">
            <a:extLst>
              <a:ext uri="{FF2B5EF4-FFF2-40B4-BE49-F238E27FC236}">
                <a16:creationId xmlns:a16="http://schemas.microsoft.com/office/drawing/2014/main" id="{F7949ACD-5CE9-4EF0-B2A8-DF128FD0BDB7}"/>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529294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2118-D9EE-41EE-9CCE-13A6031D08C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B3221C-8068-4121-A0AB-9D2E58AE1D85}"/>
              </a:ext>
            </a:extLst>
          </p:cNvPr>
          <p:cNvSpPr>
            <a:spLocks noGrp="1"/>
          </p:cNvSpPr>
          <p:nvPr>
            <p:ph type="pic" idx="1"/>
          </p:nvPr>
        </p:nvSpPr>
        <p:spPr>
          <a:xfrm>
            <a:off x="5183717" y="987427"/>
            <a:ext cx="6172200" cy="4779061"/>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C3742E5-9290-4C19-993E-8B2F5C1BDB81}"/>
              </a:ext>
            </a:extLst>
          </p:cNvPr>
          <p:cNvSpPr>
            <a:spLocks noGrp="1"/>
          </p:cNvSpPr>
          <p:nvPr>
            <p:ph type="body" sz="half" idx="2"/>
          </p:nvPr>
        </p:nvSpPr>
        <p:spPr>
          <a:xfrm>
            <a:off x="840318" y="2057400"/>
            <a:ext cx="3932767" cy="3709086"/>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465AE10-A9FF-4209-8ACD-DF74AFD08333}"/>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8" name="Slide Number Placeholder 5">
            <a:extLst>
              <a:ext uri="{FF2B5EF4-FFF2-40B4-BE49-F238E27FC236}">
                <a16:creationId xmlns:a16="http://schemas.microsoft.com/office/drawing/2014/main" id="{F9089D4F-B540-4BBB-8F10-D02BF5C25AEB}"/>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133486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9C6956-4894-417C-95EA-E31FE2AEE84F}"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2525C3-8177-44E2-B5E5-DC135671246C}" type="slidenum">
              <a:rPr lang="en-GB" smtClean="0"/>
              <a:t>‹#›</a:t>
            </a:fld>
            <a:endParaRPr lang="en-GB"/>
          </a:p>
        </p:txBody>
      </p:sp>
      <p:sp>
        <p:nvSpPr>
          <p:cNvPr id="12" name="Title 1"/>
          <p:cNvSpPr>
            <a:spLocks noGrp="1"/>
          </p:cNvSpPr>
          <p:nvPr>
            <p:ph type="title"/>
          </p:nvPr>
        </p:nvSpPr>
        <p:spPr>
          <a:xfrm>
            <a:off x="283783" y="297070"/>
            <a:ext cx="11668868" cy="1013647"/>
          </a:xfrm>
        </p:spPr>
        <p:txBody>
          <a:bodyPr>
            <a:normAutofit/>
          </a:bodyPr>
          <a:lstStyle>
            <a:lvl1pPr algn="l">
              <a:defRPr sz="31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3" name="Content Placeholder 3"/>
          <p:cNvSpPr>
            <a:spLocks noGrp="1"/>
          </p:cNvSpPr>
          <p:nvPr>
            <p:ph sz="half" idx="2"/>
          </p:nvPr>
        </p:nvSpPr>
        <p:spPr>
          <a:xfrm>
            <a:off x="283783" y="1556792"/>
            <a:ext cx="11668868"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353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B4287E-D309-4A9A-9002-06097225DF41}"/>
              </a:ext>
            </a:extLst>
          </p:cNvPr>
          <p:cNvSpPr/>
          <p:nvPr userDrawn="1"/>
        </p:nvSpPr>
        <p:spPr>
          <a:xfrm>
            <a:off x="0" y="0"/>
            <a:ext cx="12192000" cy="5914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206792" indent="0" algn="ctr"/>
            <a:r>
              <a:rPr lang="en-GB" sz="1800">
                <a:solidFill>
                  <a:srgbClr val="868686"/>
                </a:solidFill>
              </a:rPr>
              <a:t>Insert image</a:t>
            </a:r>
          </a:p>
          <a:p>
            <a:pPr marL="5206792" marR="0" lvl="0" indent="0" algn="ctr" defTabSz="457182" rtl="0" eaLnBrk="1" fontAlgn="auto" latinLnBrk="0" hangingPunct="1">
              <a:lnSpc>
                <a:spcPct val="100000"/>
              </a:lnSpc>
              <a:spcBef>
                <a:spcPts val="0"/>
              </a:spcBef>
              <a:spcAft>
                <a:spcPts val="0"/>
              </a:spcAft>
              <a:buClrTx/>
              <a:buSzTx/>
              <a:buFontTx/>
              <a:buNone/>
              <a:tabLst/>
              <a:defRPr/>
            </a:pPr>
            <a:r>
              <a:rPr lang="en-GB" sz="1200">
                <a:solidFill>
                  <a:srgbClr val="868686"/>
                </a:solidFill>
              </a:rPr>
              <a:t>(Send backwards until  image appears </a:t>
            </a:r>
            <a:br>
              <a:rPr lang="en-GB" sz="1200">
                <a:solidFill>
                  <a:srgbClr val="868686"/>
                </a:solidFill>
              </a:rPr>
            </a:br>
            <a:r>
              <a:rPr lang="en-GB" sz="1200">
                <a:solidFill>
                  <a:srgbClr val="868686"/>
                </a:solidFill>
              </a:rPr>
              <a:t>behind title. Do not cover the footer banner.)</a:t>
            </a:r>
          </a:p>
        </p:txBody>
      </p:sp>
      <p:sp>
        <p:nvSpPr>
          <p:cNvPr id="2" name="Title 1">
            <a:extLst>
              <a:ext uri="{FF2B5EF4-FFF2-40B4-BE49-F238E27FC236}">
                <a16:creationId xmlns:a16="http://schemas.microsoft.com/office/drawing/2014/main" id="{18F1FD84-7B67-4FAE-A470-DFFD0DD8C33E}"/>
              </a:ext>
            </a:extLst>
          </p:cNvPr>
          <p:cNvSpPr>
            <a:spLocks noGrp="1"/>
          </p:cNvSpPr>
          <p:nvPr>
            <p:ph type="ctrTitle"/>
          </p:nvPr>
        </p:nvSpPr>
        <p:spPr>
          <a:xfrm>
            <a:off x="-2757" y="1944130"/>
            <a:ext cx="6098757" cy="1565833"/>
          </a:xfrm>
          <a:solidFill>
            <a:srgbClr val="003478">
              <a:alpha val="71765"/>
            </a:srgbClr>
          </a:solidFill>
        </p:spPr>
        <p:txBody>
          <a:bodyPr anchor="b">
            <a:normAutofit/>
          </a:bodyPr>
          <a:lstStyle>
            <a:lvl1pPr marL="361936" indent="0" algn="l">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8783805-D76F-465F-AD1D-C024A738623A}"/>
              </a:ext>
            </a:extLst>
          </p:cNvPr>
          <p:cNvSpPr>
            <a:spLocks noGrp="1"/>
          </p:cNvSpPr>
          <p:nvPr>
            <p:ph type="subTitle" idx="1"/>
          </p:nvPr>
        </p:nvSpPr>
        <p:spPr>
          <a:xfrm>
            <a:off x="-2752" y="3503184"/>
            <a:ext cx="6098753" cy="904061"/>
          </a:xfrm>
          <a:solidFill>
            <a:srgbClr val="003478">
              <a:alpha val="72000"/>
            </a:srgbClr>
          </a:solidFill>
        </p:spPr>
        <p:txBody>
          <a:bodyPr/>
          <a:lstStyle>
            <a:lvl1pPr marL="361936" indent="0" algn="l">
              <a:buNone/>
              <a:defRPr sz="2400">
                <a:solidFill>
                  <a:schemeClr val="bg1"/>
                </a:solidFill>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5D9E296F-03BB-4CE0-AFAE-F535A6CBB143}"/>
              </a:ext>
            </a:extLst>
          </p:cNvPr>
          <p:cNvSpPr txBox="1">
            <a:spLocks/>
          </p:cNvSpPr>
          <p:nvPr userDrawn="1"/>
        </p:nvSpPr>
        <p:spPr>
          <a:xfrm>
            <a:off x="465600" y="6231602"/>
            <a:ext cx="2743200" cy="365125"/>
          </a:xfrm>
          <a:prstGeom prst="rect">
            <a:avLst/>
          </a:prstGeom>
        </p:spPr>
        <p:txBody>
          <a:bodyPr anchor="ctr" anchorCtr="0"/>
          <a:lstStyle>
            <a:defPPr>
              <a:defRPr lang="en-US"/>
            </a:defPPr>
            <a:lvl1pPr marL="0" algn="l"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DC20618-E5D9-4E5B-AE98-0F53F165EA74}" type="datetime3">
              <a:rPr lang="en-GB" sz="1200" smtClean="0"/>
              <a:pPr algn="l"/>
              <a:t>6 February, 2024</a:t>
            </a:fld>
            <a:endParaRPr lang="en-GB" sz="1200"/>
          </a:p>
        </p:txBody>
      </p:sp>
    </p:spTree>
    <p:extLst>
      <p:ext uri="{BB962C8B-B14F-4D97-AF65-F5344CB8AC3E}">
        <p14:creationId xmlns:p14="http://schemas.microsoft.com/office/powerpoint/2010/main" val="1169282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11EAE1A9-8E7E-D04D-9670-8269DAC153D9}" type="slidenum">
              <a:rPr lang="fr-FR" smtClean="0"/>
              <a:pPr/>
              <a:t>‹#›</a:t>
            </a:fld>
            <a:endParaRPr lang="fr-FR"/>
          </a:p>
        </p:txBody>
      </p:sp>
      <p:sp>
        <p:nvSpPr>
          <p:cNvPr id="7" name="Table Placeholder 6"/>
          <p:cNvSpPr>
            <a:spLocks noGrp="1"/>
          </p:cNvSpPr>
          <p:nvPr>
            <p:ph type="tbl" sz="quarter" idx="11"/>
          </p:nvPr>
        </p:nvSpPr>
        <p:spPr>
          <a:xfrm>
            <a:off x="336551" y="1658607"/>
            <a:ext cx="11518900" cy="4404784"/>
          </a:xfrm>
          <a:prstGeom prst="rect">
            <a:avLst/>
          </a:prstGeom>
        </p:spPr>
        <p:txBody>
          <a:bodyPr/>
          <a:lstStyle/>
          <a:p>
            <a:r>
              <a:rPr lang="en-US"/>
              <a:t>Click icon to add table</a:t>
            </a:r>
            <a:endParaRPr lang="en-GB"/>
          </a:p>
        </p:txBody>
      </p:sp>
      <p:sp>
        <p:nvSpPr>
          <p:cNvPr id="5" name="Content Placeholder 2"/>
          <p:cNvSpPr>
            <a:spLocks noGrp="1"/>
          </p:cNvSpPr>
          <p:nvPr>
            <p:ph sz="quarter" idx="14" hasCustomPrompt="1"/>
          </p:nvPr>
        </p:nvSpPr>
        <p:spPr>
          <a:xfrm>
            <a:off x="7157492" y="6411763"/>
            <a:ext cx="3149600" cy="363483"/>
          </a:xfrm>
          <a:prstGeom prst="rect">
            <a:avLst/>
          </a:prstGeom>
        </p:spPr>
        <p:txBody>
          <a:bodyPr/>
          <a:lstStyle>
            <a:lvl1pPr marL="0" indent="0">
              <a:buNone/>
              <a:defRPr lang="en-US" sz="1600" kern="1200" baseline="0" smtClean="0">
                <a:solidFill>
                  <a:schemeClr val="tx1"/>
                </a:solidFill>
                <a:latin typeface="+mj-lt"/>
                <a:ea typeface="+mn-ea"/>
                <a:cs typeface="+mn-cs"/>
              </a:defRPr>
            </a:lvl1pPr>
          </a:lstStyle>
          <a:p>
            <a:pPr lvl="0"/>
            <a:r>
              <a:rPr lang="de-DE">
                <a:solidFill>
                  <a:schemeClr val="tx1"/>
                </a:solidFill>
                <a:latin typeface="+mj-lt"/>
              </a:rPr>
              <a:t># </a:t>
            </a:r>
            <a:r>
              <a:rPr lang="en-US"/>
              <a:t>Edit Hashtag here</a:t>
            </a:r>
          </a:p>
        </p:txBody>
      </p:sp>
    </p:spTree>
    <p:extLst>
      <p:ext uri="{BB962C8B-B14F-4D97-AF65-F5344CB8AC3E}">
        <p14:creationId xmlns:p14="http://schemas.microsoft.com/office/powerpoint/2010/main" val="1392148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_Diapositive de titre">
    <p:bg>
      <p:bgPr>
        <a:gradFill flip="none" rotWithShape="1">
          <a:gsLst>
            <a:gs pos="0">
              <a:schemeClr val="accent6">
                <a:lumMod val="60000"/>
                <a:lumOff val="40000"/>
              </a:schemeClr>
            </a:gs>
            <a:gs pos="64000">
              <a:srgbClr val="7D274A"/>
            </a:gs>
          </a:gsLst>
          <a:lin ang="13500000" scaled="1"/>
          <a:tileRect/>
        </a:gradFill>
        <a:effectLst/>
      </p:bgPr>
    </p:bg>
    <p:spTree>
      <p:nvGrpSpPr>
        <p:cNvPr id="1" name=""/>
        <p:cNvGrpSpPr/>
        <p:nvPr/>
      </p:nvGrpSpPr>
      <p:grpSpPr>
        <a:xfrm>
          <a:off x="0" y="0"/>
          <a:ext cx="0" cy="0"/>
          <a:chOff x="0" y="0"/>
          <a:chExt cx="0" cy="0"/>
        </a:xfrm>
      </p:grpSpPr>
      <p:pic>
        <p:nvPicPr>
          <p:cNvPr id="15" name="Image 14" descr="angle_16-9_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2632567" cy="4241357"/>
          </a:xfrm>
          <a:prstGeom prst="rect">
            <a:avLst/>
          </a:prstGeom>
        </p:spPr>
      </p:pic>
      <p:pic>
        <p:nvPicPr>
          <p:cNvPr id="16" name="Image 15" descr="angle_16-9_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1690" y="2616643"/>
            <a:ext cx="2632567" cy="4241357"/>
          </a:xfrm>
          <a:prstGeom prst="rect">
            <a:avLst/>
          </a:prstGeom>
        </p:spPr>
      </p:pic>
      <p:pic>
        <p:nvPicPr>
          <p:cNvPr id="17" name="Image 16"/>
          <p:cNvPicPr>
            <a:picLocks noChangeAspect="1"/>
          </p:cNvPicPr>
          <p:nvPr/>
        </p:nvPicPr>
        <p:blipFill>
          <a:blip r:embed="rId3" cstate="print"/>
          <a:stretch>
            <a:fillRect/>
          </a:stretch>
        </p:blipFill>
        <p:spPr>
          <a:xfrm>
            <a:off x="518400" y="440534"/>
            <a:ext cx="691200" cy="1437697"/>
          </a:xfrm>
          <a:prstGeom prst="rect">
            <a:avLst/>
          </a:prstGeom>
        </p:spPr>
      </p:pic>
      <p:pic>
        <p:nvPicPr>
          <p:cNvPr id="18" name="Image 17" descr="OECD_TEXT_20cm_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5600" y="6048000"/>
            <a:ext cx="1789176" cy="594360"/>
          </a:xfrm>
          <a:prstGeom prst="rect">
            <a:avLst/>
          </a:prstGeom>
        </p:spPr>
      </p:pic>
      <p:sp>
        <p:nvSpPr>
          <p:cNvPr id="10" name="Title 1"/>
          <p:cNvSpPr>
            <a:spLocks noGrp="1"/>
          </p:cNvSpPr>
          <p:nvPr>
            <p:ph type="ctrTitle" hasCustomPrompt="1"/>
          </p:nvPr>
        </p:nvSpPr>
        <p:spPr>
          <a:xfrm>
            <a:off x="1872000" y="2140205"/>
            <a:ext cx="8400000" cy="1627796"/>
          </a:xfrm>
        </p:spPr>
        <p:txBody>
          <a:bodyPr anchor="b" anchorCtr="0">
            <a:spAutoFit/>
          </a:bodyPr>
          <a:lstStyle>
            <a:lvl1pPr>
              <a:lnSpc>
                <a:spcPts val="5867"/>
              </a:lnSpc>
              <a:defRPr sz="5733" b="0" cap="all">
                <a:solidFill>
                  <a:schemeClr val="tx1"/>
                </a:solidFill>
                <a:latin typeface="+mj-lt"/>
              </a:defRPr>
            </a:lvl1pPr>
          </a:lstStyle>
          <a:p>
            <a:r>
              <a:rPr lang="fr-FR"/>
              <a:t>Click to </a:t>
            </a:r>
            <a:r>
              <a:rPr lang="fr-FR" err="1"/>
              <a:t>edit</a:t>
            </a:r>
            <a:r>
              <a:rPr lang="fr-FR"/>
              <a:t> </a:t>
            </a:r>
            <a:r>
              <a:rPr lang="fr-FR" err="1"/>
              <a:t>Presentation</a:t>
            </a:r>
            <a:r>
              <a:rPr lang="fr-FR"/>
              <a:t> </a:t>
            </a:r>
            <a:r>
              <a:rPr lang="fr-FR" err="1"/>
              <a:t>title</a:t>
            </a:r>
            <a:endParaRPr lang="en-US"/>
          </a:p>
        </p:txBody>
      </p:sp>
      <p:sp>
        <p:nvSpPr>
          <p:cNvPr id="11" name="Subtitle 2"/>
          <p:cNvSpPr>
            <a:spLocks noGrp="1"/>
          </p:cNvSpPr>
          <p:nvPr>
            <p:ph type="subTitle" idx="1" hasCustomPrompt="1"/>
          </p:nvPr>
        </p:nvSpPr>
        <p:spPr>
          <a:xfrm>
            <a:off x="1872000" y="3840001"/>
            <a:ext cx="8400000" cy="412934"/>
          </a:xfrm>
          <a:prstGeom prst="rect">
            <a:avLst/>
          </a:prstGeom>
        </p:spPr>
        <p:txBody>
          <a:bodyPr>
            <a:spAutoFit/>
          </a:bodyPr>
          <a:lstStyle>
            <a:lvl1pPr marL="0" indent="0" algn="l">
              <a:lnSpc>
                <a:spcPts val="2533"/>
              </a:lnSpc>
              <a:spcBef>
                <a:spcPts val="0"/>
              </a:spcBef>
              <a:buNone/>
              <a:defRPr sz="2267">
                <a:solidFill>
                  <a:schemeClr val="tx1">
                    <a:tint val="75000"/>
                  </a:schemeClr>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Click to </a:t>
            </a:r>
            <a:r>
              <a:rPr lang="fr-FR" err="1"/>
              <a:t>edit</a:t>
            </a:r>
            <a:r>
              <a:rPr lang="fr-FR"/>
              <a:t> </a:t>
            </a:r>
            <a:r>
              <a:rPr lang="fr-FR" err="1"/>
              <a:t>Subtitle</a:t>
            </a:r>
            <a:endParaRPr lang="en-US"/>
          </a:p>
        </p:txBody>
      </p:sp>
      <p:sp>
        <p:nvSpPr>
          <p:cNvPr id="20" name="Espace réservé du texte 3"/>
          <p:cNvSpPr>
            <a:spLocks noGrp="1"/>
          </p:cNvSpPr>
          <p:nvPr>
            <p:ph type="body" sz="half" idx="2" hasCustomPrompt="1"/>
          </p:nvPr>
        </p:nvSpPr>
        <p:spPr>
          <a:xfrm>
            <a:off x="1872000" y="5117093"/>
            <a:ext cx="6000000" cy="244800"/>
          </a:xfrm>
          <a:prstGeom prst="rect">
            <a:avLst/>
          </a:prstGeom>
        </p:spPr>
        <p:txBody>
          <a:bodyPr wrap="none" rIns="0" anchor="ctr"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fr-FR" sz="1600" kern="1200" baseline="0" smtClean="0">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marL="0" marR="0" lvl="0" indent="0" algn="l" defTabSz="1219170" rtl="0" eaLnBrk="1" fontAlgn="auto" latinLnBrk="0" hangingPunct="1">
              <a:lnSpc>
                <a:spcPct val="100000"/>
              </a:lnSpc>
              <a:spcBef>
                <a:spcPts val="0"/>
              </a:spcBef>
              <a:spcAft>
                <a:spcPts val="0"/>
              </a:spcAft>
              <a:buClrTx/>
              <a:buSzTx/>
              <a:buFont typeface="Arial" pitchFamily="34" charset="0"/>
              <a:buNone/>
              <a:tabLst/>
              <a:defRPr/>
            </a:pPr>
            <a:r>
              <a:rPr lang="fr-FR" sz="1600" kern="1200" baseline="0">
                <a:solidFill>
                  <a:schemeClr val="tx1"/>
                </a:solidFill>
                <a:latin typeface="+mj-lt"/>
                <a:ea typeface="+mn-ea"/>
                <a:cs typeface="+mn-cs"/>
              </a:rPr>
              <a:t>Centre for </a:t>
            </a:r>
            <a:r>
              <a:rPr lang="fr-FR" sz="1600" kern="1200" baseline="0" err="1">
                <a:solidFill>
                  <a:schemeClr val="tx1"/>
                </a:solidFill>
                <a:latin typeface="+mj-lt"/>
                <a:ea typeface="+mn-ea"/>
                <a:cs typeface="+mn-cs"/>
              </a:rPr>
              <a:t>Entrepreneurship</a:t>
            </a:r>
            <a:r>
              <a:rPr lang="fr-FR" sz="1600" kern="1200" baseline="0">
                <a:solidFill>
                  <a:schemeClr val="tx1"/>
                </a:solidFill>
                <a:latin typeface="+mj-lt"/>
                <a:ea typeface="+mn-ea"/>
                <a:cs typeface="+mn-cs"/>
              </a:rPr>
              <a:t>, </a:t>
            </a:r>
            <a:r>
              <a:rPr lang="fr-FR" sz="1600" kern="1200" baseline="0" err="1">
                <a:solidFill>
                  <a:schemeClr val="tx1"/>
                </a:solidFill>
                <a:latin typeface="+mj-lt"/>
                <a:ea typeface="+mn-ea"/>
                <a:cs typeface="+mn-cs"/>
              </a:rPr>
              <a:t>SMEs</a:t>
            </a:r>
            <a:r>
              <a:rPr lang="fr-FR" sz="1600" kern="1200" baseline="0">
                <a:solidFill>
                  <a:schemeClr val="tx1"/>
                </a:solidFill>
                <a:latin typeface="+mj-lt"/>
                <a:ea typeface="+mn-ea"/>
                <a:cs typeface="+mn-cs"/>
              </a:rPr>
              <a:t>, </a:t>
            </a:r>
            <a:r>
              <a:rPr lang="fr-FR" sz="1600" kern="1200" baseline="0" err="1">
                <a:solidFill>
                  <a:schemeClr val="tx1"/>
                </a:solidFill>
                <a:latin typeface="+mj-lt"/>
                <a:ea typeface="+mn-ea"/>
                <a:cs typeface="+mn-cs"/>
              </a:rPr>
              <a:t>Regions</a:t>
            </a:r>
            <a:r>
              <a:rPr lang="fr-FR" sz="1600" kern="1200" baseline="0">
                <a:solidFill>
                  <a:schemeClr val="tx1"/>
                </a:solidFill>
                <a:latin typeface="+mj-lt"/>
                <a:ea typeface="+mn-ea"/>
                <a:cs typeface="+mn-cs"/>
              </a:rPr>
              <a:t> and Cities (CFE)</a:t>
            </a:r>
            <a:r>
              <a:rPr lang="fr-FR"/>
              <a:t> </a:t>
            </a:r>
          </a:p>
        </p:txBody>
      </p:sp>
      <p:sp>
        <p:nvSpPr>
          <p:cNvPr id="21" name="Espace réservé du texte 3"/>
          <p:cNvSpPr>
            <a:spLocks noGrp="1"/>
          </p:cNvSpPr>
          <p:nvPr>
            <p:ph type="body" sz="half" idx="10" hasCustomPrompt="1"/>
          </p:nvPr>
        </p:nvSpPr>
        <p:spPr>
          <a:xfrm>
            <a:off x="1872000" y="4823612"/>
            <a:ext cx="6000000" cy="244800"/>
          </a:xfrm>
          <a:prstGeom prst="rect">
            <a:avLst/>
          </a:prstGeom>
        </p:spPr>
        <p:txBody>
          <a:bodyPr wrap="none" rIns="0" anchor="ctr"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fr-FR" sz="1600" kern="1200" baseline="0" smtClean="0">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marL="0" marR="0" lvl="0" indent="0" algn="l" defTabSz="1219170" rtl="0" eaLnBrk="1" fontAlgn="auto" latinLnBrk="0" hangingPunct="1">
              <a:lnSpc>
                <a:spcPct val="100000"/>
              </a:lnSpc>
              <a:spcBef>
                <a:spcPts val="0"/>
              </a:spcBef>
              <a:spcAft>
                <a:spcPts val="0"/>
              </a:spcAft>
              <a:buClrTx/>
              <a:buSzTx/>
              <a:buFont typeface="Arial" pitchFamily="34" charset="0"/>
              <a:buNone/>
              <a:tabLst/>
              <a:defRPr/>
            </a:pPr>
            <a:r>
              <a:rPr lang="fr-FR" sz="1600" kern="1200" baseline="0">
                <a:solidFill>
                  <a:schemeClr val="tx1"/>
                </a:solidFill>
                <a:latin typeface="+mj-lt"/>
                <a:ea typeface="+mn-ea"/>
                <a:cs typeface="+mn-cs"/>
              </a:rPr>
              <a:t>Click to </a:t>
            </a:r>
            <a:r>
              <a:rPr lang="fr-FR" sz="1600" kern="1200" baseline="0" err="1">
                <a:solidFill>
                  <a:schemeClr val="tx1"/>
                </a:solidFill>
                <a:latin typeface="+mj-lt"/>
                <a:ea typeface="+mn-ea"/>
                <a:cs typeface="+mn-cs"/>
              </a:rPr>
              <a:t>edit</a:t>
            </a:r>
            <a:r>
              <a:rPr lang="fr-FR" sz="1600" kern="1200" baseline="0">
                <a:solidFill>
                  <a:schemeClr val="tx1"/>
                </a:solidFill>
                <a:latin typeface="+mj-lt"/>
                <a:ea typeface="+mn-ea"/>
                <a:cs typeface="+mn-cs"/>
              </a:rPr>
              <a:t> the date </a:t>
            </a:r>
            <a:r>
              <a:rPr lang="fr-FR" sz="1600" kern="1200" baseline="0" err="1">
                <a:solidFill>
                  <a:schemeClr val="tx1"/>
                </a:solidFill>
                <a:latin typeface="+mj-lt"/>
                <a:ea typeface="+mn-ea"/>
                <a:cs typeface="+mn-cs"/>
              </a:rPr>
              <a:t>here</a:t>
            </a:r>
            <a:endParaRPr lang="fr-FR"/>
          </a:p>
        </p:txBody>
      </p:sp>
      <p:sp>
        <p:nvSpPr>
          <p:cNvPr id="12" name="Content Placeholder 2"/>
          <p:cNvSpPr>
            <a:spLocks noGrp="1"/>
          </p:cNvSpPr>
          <p:nvPr>
            <p:ph sz="quarter" idx="14" hasCustomPrompt="1"/>
          </p:nvPr>
        </p:nvSpPr>
        <p:spPr>
          <a:xfrm>
            <a:off x="1872001" y="5414851"/>
            <a:ext cx="3057444" cy="321219"/>
          </a:xfrm>
          <a:prstGeom prst="rect">
            <a:avLst/>
          </a:prstGeom>
        </p:spPr>
        <p:txBody>
          <a:bodyPr/>
          <a:lstStyle>
            <a:lvl1pPr marL="0" indent="0">
              <a:buNone/>
              <a:defRPr lang="en-US" sz="1600" kern="1200" baseline="0" dirty="0" smtClean="0">
                <a:solidFill>
                  <a:schemeClr val="tx1"/>
                </a:solidFill>
                <a:latin typeface="+mj-lt"/>
                <a:ea typeface="+mn-ea"/>
                <a:cs typeface="+mn-cs"/>
              </a:defRPr>
            </a:lvl1pPr>
          </a:lstStyle>
          <a:p>
            <a:pPr lvl="0"/>
            <a:r>
              <a:rPr lang="de-DE">
                <a:solidFill>
                  <a:schemeClr val="tx1"/>
                </a:solidFill>
                <a:latin typeface="+mj-lt"/>
              </a:rPr>
              <a:t>Edit # </a:t>
            </a:r>
            <a:r>
              <a:rPr lang="en-US"/>
              <a:t>Hashtag here</a:t>
            </a:r>
          </a:p>
        </p:txBody>
      </p:sp>
      <p:sp>
        <p:nvSpPr>
          <p:cNvPr id="13" name="Rectangle 12"/>
          <p:cNvSpPr/>
          <p:nvPr userDrawn="1"/>
        </p:nvSpPr>
        <p:spPr>
          <a:xfrm>
            <a:off x="1881008" y="6282037"/>
            <a:ext cx="6096000" cy="276999"/>
          </a:xfrm>
          <a:prstGeom prst="rect">
            <a:avLst/>
          </a:prstGeom>
        </p:spPr>
        <p:txBody>
          <a:bodyPr>
            <a:spAutoFit/>
          </a:bodyPr>
          <a:lstStyle/>
          <a:p>
            <a:r>
              <a:rPr lang="en-US" sz="1200" baseline="0">
                <a:latin typeface="+mj-lt"/>
              </a:rPr>
              <a:t>     </a:t>
            </a:r>
            <a:r>
              <a:rPr lang="en-US" sz="1200">
                <a:latin typeface="+mj-lt"/>
              </a:rPr>
              <a:t>@</a:t>
            </a:r>
            <a:r>
              <a:rPr lang="en-US" sz="1200" err="1">
                <a:latin typeface="+mj-lt"/>
              </a:rPr>
              <a:t>OECD_local</a:t>
            </a:r>
            <a:r>
              <a:rPr lang="en-US" sz="1200">
                <a:latin typeface="+mj-lt"/>
              </a:rPr>
              <a:t>    </a:t>
            </a:r>
            <a:r>
              <a:rPr lang="en-GB" sz="1200" kern="1200" baseline="0">
                <a:solidFill>
                  <a:schemeClr val="tx1"/>
                </a:solidFill>
                <a:latin typeface="+mj-lt"/>
                <a:ea typeface="+mn-ea"/>
                <a:cs typeface="+mn-cs"/>
              </a:rPr>
              <a:t>        </a:t>
            </a:r>
            <a:r>
              <a:rPr lang="en-GB" sz="1200">
                <a:latin typeface="+mj-lt"/>
              </a:rPr>
              <a:t>www.linkedin.com/company/oecd-local</a:t>
            </a:r>
            <a:r>
              <a:rPr lang="en-GB" sz="1200" kern="1200" baseline="0">
                <a:solidFill>
                  <a:schemeClr val="tx1"/>
                </a:solidFill>
                <a:latin typeface="+mn-lt"/>
                <a:ea typeface="+mn-ea"/>
                <a:cs typeface="+mn-cs"/>
              </a:rPr>
              <a:t>             </a:t>
            </a:r>
            <a:r>
              <a:rPr lang="en-US" sz="1200" baseline="0">
                <a:latin typeface="+mj-lt"/>
                <a:cs typeface="Arial" panose="020B0604020202020204" pitchFamily="34" charset="0"/>
              </a:rPr>
              <a:t> </a:t>
            </a:r>
            <a:r>
              <a:rPr lang="en-US" sz="1200">
                <a:latin typeface="+mj-lt"/>
                <a:cs typeface="Arial" panose="020B0604020202020204" pitchFamily="34" charset="0"/>
              </a:rPr>
              <a:t>www.oecd.org/</a:t>
            </a:r>
            <a:r>
              <a:rPr lang="en-GB" sz="1200" err="1">
                <a:latin typeface="+mj-lt"/>
                <a:cs typeface="Arial" panose="020B0604020202020204" pitchFamily="34" charset="0"/>
              </a:rPr>
              <a:t>cfe</a:t>
            </a:r>
            <a:r>
              <a:rPr lang="en-GB" sz="1200">
                <a:latin typeface="+mj-lt"/>
                <a:cs typeface="Arial" panose="020B0604020202020204" pitchFamily="34" charset="0"/>
              </a:rPr>
              <a:t> </a:t>
            </a:r>
            <a:endParaRPr lang="en-US" sz="1200">
              <a:latin typeface="+mj-lt"/>
            </a:endParaRPr>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09297" y="6381439"/>
            <a:ext cx="156497" cy="127259"/>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20907" y="6243944"/>
            <a:ext cx="351440" cy="351440"/>
          </a:xfrm>
          <a:prstGeom prst="rect">
            <a:avLst/>
          </a:prstGeom>
        </p:spPr>
      </p:pic>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153446" y="6354480"/>
            <a:ext cx="143617" cy="143617"/>
          </a:xfrm>
          <a:prstGeom prst="rect">
            <a:avLst/>
          </a:prstGeom>
        </p:spPr>
      </p:pic>
    </p:spTree>
    <p:extLst>
      <p:ext uri="{BB962C8B-B14F-4D97-AF65-F5344CB8AC3E}">
        <p14:creationId xmlns:p14="http://schemas.microsoft.com/office/powerpoint/2010/main" val="1622520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w/ Text">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67C06CA-6BE8-0343-A32B-8F917CC95595}"/>
              </a:ext>
            </a:extLst>
          </p:cNvPr>
          <p:cNvSpPr>
            <a:spLocks noGrp="1"/>
          </p:cNvSpPr>
          <p:nvPr>
            <p:ph type="pic" sz="quarter" idx="10" hasCustomPrompt="1"/>
          </p:nvPr>
        </p:nvSpPr>
        <p:spPr>
          <a:xfrm>
            <a:off x="-26894" y="0"/>
            <a:ext cx="12218895"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4370294 w 12192000"/>
              <a:gd name="connsiteY3" fmla="*/ 3388659 h 6858000"/>
              <a:gd name="connsiteX4" fmla="*/ 0 w 12192000"/>
              <a:gd name="connsiteY4" fmla="*/ 0 h 6858000"/>
              <a:gd name="connsiteX0" fmla="*/ 13447 w 12205447"/>
              <a:gd name="connsiteY0" fmla="*/ 0 h 6858000"/>
              <a:gd name="connsiteX1" fmla="*/ 12205447 w 12205447"/>
              <a:gd name="connsiteY1" fmla="*/ 0 h 6858000"/>
              <a:gd name="connsiteX2" fmla="*/ 12205447 w 12205447"/>
              <a:gd name="connsiteY2" fmla="*/ 6858000 h 6858000"/>
              <a:gd name="connsiteX3" fmla="*/ 0 w 12205447"/>
              <a:gd name="connsiteY3" fmla="*/ 2528047 h 6858000"/>
              <a:gd name="connsiteX4" fmla="*/ 13447 w 12205447"/>
              <a:gd name="connsiteY4" fmla="*/ 0 h 6858000"/>
              <a:gd name="connsiteX0" fmla="*/ 40341 w 12232341"/>
              <a:gd name="connsiteY0" fmla="*/ 0 h 6858000"/>
              <a:gd name="connsiteX1" fmla="*/ 12232341 w 12232341"/>
              <a:gd name="connsiteY1" fmla="*/ 0 h 6858000"/>
              <a:gd name="connsiteX2" fmla="*/ 12232341 w 12232341"/>
              <a:gd name="connsiteY2" fmla="*/ 6858000 h 6858000"/>
              <a:gd name="connsiteX3" fmla="*/ 0 w 12232341"/>
              <a:gd name="connsiteY3" fmla="*/ 1559859 h 6858000"/>
              <a:gd name="connsiteX4" fmla="*/ 40341 w 12232341"/>
              <a:gd name="connsiteY4" fmla="*/ 0 h 6858000"/>
              <a:gd name="connsiteX0" fmla="*/ 26894 w 12218894"/>
              <a:gd name="connsiteY0" fmla="*/ 0 h 6858000"/>
              <a:gd name="connsiteX1" fmla="*/ 12218894 w 12218894"/>
              <a:gd name="connsiteY1" fmla="*/ 0 h 6858000"/>
              <a:gd name="connsiteX2" fmla="*/ 12218894 w 12218894"/>
              <a:gd name="connsiteY2" fmla="*/ 6858000 h 6858000"/>
              <a:gd name="connsiteX3" fmla="*/ 0 w 12218894"/>
              <a:gd name="connsiteY3" fmla="*/ 1613647 h 6858000"/>
              <a:gd name="connsiteX4" fmla="*/ 26894 w 1221889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8894" h="6858000">
                <a:moveTo>
                  <a:pt x="26894" y="0"/>
                </a:moveTo>
                <a:lnTo>
                  <a:pt x="12218894" y="0"/>
                </a:lnTo>
                <a:lnTo>
                  <a:pt x="12218894" y="6858000"/>
                </a:lnTo>
                <a:lnTo>
                  <a:pt x="0" y="1613647"/>
                </a:lnTo>
                <a:cubicBezTo>
                  <a:pt x="4482" y="770965"/>
                  <a:pt x="22412" y="842682"/>
                  <a:pt x="26894" y="0"/>
                </a:cubicBezTo>
                <a:close/>
              </a:path>
            </a:pathLst>
          </a:custGeom>
          <a:solidFill>
            <a:schemeClr val="tx1">
              <a:lumMod val="85000"/>
              <a:lumOff val="15000"/>
            </a:schemeClr>
          </a:solidFill>
        </p:spPr>
        <p:txBody>
          <a:bodyPr vert="vert270"/>
          <a:lstStyle>
            <a:lvl1pPr marL="0" indent="0" algn="ctr">
              <a:buFontTx/>
              <a:buNone/>
              <a:defRPr b="0" i="0">
                <a:solidFill>
                  <a:schemeClr val="bg1"/>
                </a:solidFill>
                <a:latin typeface="Arial" panose="020B0604020202020204" pitchFamily="34" charset="0"/>
                <a:ea typeface="Anonymous Pro" panose="02060609030202000504" pitchFamily="49" charset="0"/>
                <a:cs typeface="Arial" panose="020B0604020202020204" pitchFamily="34" charset="0"/>
              </a:defRPr>
            </a:lvl1pPr>
          </a:lstStyle>
          <a:p>
            <a:r>
              <a:rPr lang="en-US"/>
              <a:t>CLICK ICON TO ADD PHOTO</a:t>
            </a:r>
          </a:p>
        </p:txBody>
      </p:sp>
      <p:sp>
        <p:nvSpPr>
          <p:cNvPr id="3" name="Right Triangle 2">
            <a:extLst>
              <a:ext uri="{FF2B5EF4-FFF2-40B4-BE49-F238E27FC236}">
                <a16:creationId xmlns:a16="http://schemas.microsoft.com/office/drawing/2014/main" id="{26701B7F-0003-5242-9D36-DDA3A9A8276C}"/>
              </a:ext>
            </a:extLst>
          </p:cNvPr>
          <p:cNvSpPr/>
          <p:nvPr/>
        </p:nvSpPr>
        <p:spPr>
          <a:xfrm>
            <a:off x="0" y="1546414"/>
            <a:ext cx="12192000" cy="5311588"/>
          </a:xfrm>
          <a:prstGeom prst="rtTriangle">
            <a:avLst/>
          </a:prstGeom>
          <a:gradFill flip="none" rotWithShape="1">
            <a:gsLst>
              <a:gs pos="0">
                <a:schemeClr val="accent6">
                  <a:lumMod val="60000"/>
                  <a:lumOff val="40000"/>
                </a:schemeClr>
              </a:gs>
              <a:gs pos="57000">
                <a:srgbClr val="7D274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147E3925-0FA3-0B46-BDA5-6344940D3FEB}"/>
              </a:ext>
            </a:extLst>
          </p:cNvPr>
          <p:cNvSpPr>
            <a:spLocks noGrp="1"/>
          </p:cNvSpPr>
          <p:nvPr>
            <p:ph type="body" sz="quarter" idx="11" hasCustomPrompt="1"/>
          </p:nvPr>
        </p:nvSpPr>
        <p:spPr>
          <a:xfrm>
            <a:off x="385687" y="4223215"/>
            <a:ext cx="6862279" cy="2244821"/>
          </a:xfrm>
          <a:prstGeom prst="rect">
            <a:avLst/>
          </a:prstGeom>
        </p:spPr>
        <p:txBody>
          <a:bodyPr anchor="b">
            <a:noAutofit/>
          </a:bodyPr>
          <a:lstStyle>
            <a:lvl1pPr marL="0" indent="0">
              <a:lnSpc>
                <a:spcPct val="75000"/>
              </a:lnSpc>
              <a:buNone/>
              <a:defRPr sz="4800" b="1" spc="0">
                <a:solidFill>
                  <a:schemeClr val="tx1"/>
                </a:solidFill>
                <a:latin typeface="+mj-lt"/>
                <a:ea typeface="Anonymous Pro" panose="02060609030202000504" pitchFamily="49" charset="0"/>
                <a:cs typeface="Arial" panose="020B0604020202020204" pitchFamily="34" charset="0"/>
              </a:defRPr>
            </a:lvl1pPr>
          </a:lstStyle>
          <a:p>
            <a:pPr lvl="0"/>
            <a:r>
              <a:rPr lang="en-US"/>
              <a:t>Lorem ipsum dolor me</a:t>
            </a:r>
          </a:p>
          <a:p>
            <a:pPr lvl="0"/>
            <a:r>
              <a:rPr lang="en-US"/>
              <a:t>Sit </a:t>
            </a:r>
            <a:r>
              <a:rPr lang="en-US" err="1"/>
              <a:t>amet</a:t>
            </a:r>
            <a:r>
              <a:rPr lang="en-US"/>
              <a:t> </a:t>
            </a:r>
            <a:r>
              <a:rPr lang="en-US" err="1"/>
              <a:t>voluptad</a:t>
            </a:r>
            <a:r>
              <a:rPr lang="en-US"/>
              <a:t> at</a:t>
            </a:r>
          </a:p>
          <a:p>
            <a:pPr lvl="0"/>
            <a:r>
              <a:rPr lang="en-US" err="1"/>
              <a:t>Adipiscing</a:t>
            </a:r>
            <a:r>
              <a:rPr lang="en-US"/>
              <a:t> </a:t>
            </a:r>
            <a:r>
              <a:rPr lang="en-US" err="1"/>
              <a:t>dolormentad</a:t>
            </a:r>
            <a:endParaRPr lang="en-US"/>
          </a:p>
        </p:txBody>
      </p:sp>
    </p:spTree>
    <p:extLst>
      <p:ext uri="{BB962C8B-B14F-4D97-AF65-F5344CB8AC3E}">
        <p14:creationId xmlns:p14="http://schemas.microsoft.com/office/powerpoint/2010/main" val="73406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3_Diapositive de titr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60000"/>
                  <a:lumOff val="40000"/>
                </a:schemeClr>
              </a:gs>
              <a:gs pos="77000">
                <a:srgbClr val="7D274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97" y="5848351"/>
            <a:ext cx="1742083" cy="427880"/>
          </a:xfrm>
          <a:prstGeom prst="rect">
            <a:avLst/>
          </a:prstGeom>
        </p:spPr>
      </p:pic>
      <p:sp>
        <p:nvSpPr>
          <p:cNvPr id="5" name="Title 1"/>
          <p:cNvSpPr>
            <a:spLocks noGrp="1"/>
          </p:cNvSpPr>
          <p:nvPr>
            <p:ph type="title" hasCustomPrompt="1"/>
          </p:nvPr>
        </p:nvSpPr>
        <p:spPr>
          <a:xfrm>
            <a:off x="550417" y="2133000"/>
            <a:ext cx="11270959" cy="1296000"/>
          </a:xfrm>
        </p:spPr>
        <p:txBody>
          <a:bodyPr/>
          <a:lstStyle>
            <a:lvl1pPr marL="0" marR="0" indent="0" algn="l" defTabSz="609585" rtl="0" eaLnBrk="1" fontAlgn="auto" latinLnBrk="0" hangingPunct="1">
              <a:lnSpc>
                <a:spcPct val="100000"/>
              </a:lnSpc>
              <a:spcBef>
                <a:spcPts val="0"/>
              </a:spcBef>
              <a:spcAft>
                <a:spcPts val="0"/>
              </a:spcAft>
              <a:buClrTx/>
              <a:buSzTx/>
              <a:buFontTx/>
              <a:buNone/>
              <a:tabLst/>
              <a:defRPr lang="fr-FR" sz="5333" b="1" dirty="0">
                <a:solidFill>
                  <a:schemeClr val="tx1"/>
                </a:solidFill>
                <a:cs typeface="Arial" panose="020B0604020202020204" pitchFamily="34" charset="0"/>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fr-FR" sz="5467"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Say </a:t>
            </a:r>
            <a:r>
              <a:rPr kumimoji="0" lang="fr-FR" sz="5467" b="1" i="0" u="none" strike="noStrike" kern="1200" cap="none" spc="0" normalizeH="0" baseline="0" noProof="0" err="1">
                <a:ln>
                  <a:noFill/>
                </a:ln>
                <a:solidFill>
                  <a:prstClr val="white"/>
                </a:solidFill>
                <a:effectLst/>
                <a:uLnTx/>
                <a:uFillTx/>
                <a:latin typeface="Calibri" panose="020F0502020204030204"/>
                <a:ea typeface="+mn-ea"/>
                <a:cs typeface="Arial" panose="020B0604020202020204" pitchFamily="34" charset="0"/>
              </a:rPr>
              <a:t>Thank</a:t>
            </a:r>
            <a:r>
              <a:rPr kumimoji="0" lang="fr-FR" sz="5467"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 </a:t>
            </a:r>
            <a:r>
              <a:rPr kumimoji="0" lang="fr-FR" sz="5467" b="1" i="0" u="none" strike="noStrike" kern="1200" cap="none" spc="0" normalizeH="0" baseline="0" noProof="0" err="1">
                <a:ln>
                  <a:noFill/>
                </a:ln>
                <a:solidFill>
                  <a:prstClr val="white"/>
                </a:solidFill>
                <a:effectLst/>
                <a:uLnTx/>
                <a:uFillTx/>
                <a:latin typeface="Calibri" panose="020F0502020204030204"/>
                <a:ea typeface="+mn-ea"/>
                <a:cs typeface="Arial" panose="020B0604020202020204" pitchFamily="34" charset="0"/>
              </a:rPr>
              <a:t>you</a:t>
            </a:r>
            <a:r>
              <a:rPr kumimoji="0" lang="fr-FR" sz="5467"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 Or </a:t>
            </a:r>
            <a:r>
              <a:rPr kumimoji="0" lang="fr-FR" sz="5467" b="1" i="0" u="none" strike="noStrike" kern="1200" cap="none" spc="0" normalizeH="0" baseline="0" noProof="0" err="1">
                <a:ln>
                  <a:noFill/>
                </a:ln>
                <a:solidFill>
                  <a:prstClr val="white"/>
                </a:solidFill>
                <a:effectLst/>
                <a:uLnTx/>
                <a:uFillTx/>
                <a:latin typeface="Calibri" panose="020F0502020204030204"/>
                <a:ea typeface="+mn-ea"/>
                <a:cs typeface="Arial" panose="020B0604020202020204" pitchFamily="34" charset="0"/>
              </a:rPr>
              <a:t>edit</a:t>
            </a:r>
            <a:r>
              <a:rPr kumimoji="0" lang="fr-FR" sz="5467"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 the </a:t>
            </a:r>
            <a:r>
              <a:rPr kumimoji="0" lang="fr-FR" sz="5467" b="1" i="0" u="none" strike="noStrike" kern="1200" cap="none" spc="0" normalizeH="0" baseline="0" noProof="0" err="1">
                <a:ln>
                  <a:noFill/>
                </a:ln>
                <a:solidFill>
                  <a:prstClr val="white"/>
                </a:solidFill>
                <a:effectLst/>
                <a:uLnTx/>
                <a:uFillTx/>
                <a:latin typeface="Calibri" panose="020F0502020204030204"/>
                <a:ea typeface="+mn-ea"/>
                <a:cs typeface="Arial" panose="020B0604020202020204" pitchFamily="34" charset="0"/>
              </a:rPr>
              <a:t>text</a:t>
            </a:r>
            <a:endParaRPr kumimoji="0" lang="fr-FR" sz="5467"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Rectangle 5"/>
          <p:cNvSpPr/>
          <p:nvPr/>
        </p:nvSpPr>
        <p:spPr>
          <a:xfrm>
            <a:off x="534392" y="3697961"/>
            <a:ext cx="686139" cy="666786"/>
          </a:xfrm>
          <a:prstGeom prst="rect">
            <a:avLst/>
          </a:prstGeom>
        </p:spPr>
        <p:txBody>
          <a:bodyPr wrap="square">
            <a:spAutoFit/>
          </a:bodyPr>
          <a:lstStyle/>
          <a:p>
            <a:r>
              <a:rPr kumimoji="0" lang="en-GB" sz="3733" b="1" i="0" u="none" strike="noStrike" kern="1200" cap="none" spc="0" normalizeH="0" baseline="0" noProof="0">
                <a:ln>
                  <a:noFill/>
                </a:ln>
                <a:solidFill>
                  <a:prstClr val="white"/>
                </a:solidFill>
                <a:effectLst/>
                <a:uLnTx/>
                <a:uFillTx/>
                <a:latin typeface="+mn-lt"/>
                <a:ea typeface="+mn-ea"/>
                <a:cs typeface="Arial" panose="020B0604020202020204" pitchFamily="34" charset="0"/>
                <a:sym typeface="Wingdings" panose="05000000000000000000" pitchFamily="2" charset="2"/>
              </a:rPr>
              <a:t></a:t>
            </a:r>
            <a:endParaRPr lang="en-US" sz="3733">
              <a:latin typeface="+mj-lt"/>
            </a:endParaRPr>
          </a:p>
        </p:txBody>
      </p:sp>
      <p:sp>
        <p:nvSpPr>
          <p:cNvPr id="7" name="Text Placeholder 12"/>
          <p:cNvSpPr>
            <a:spLocks noGrp="1"/>
          </p:cNvSpPr>
          <p:nvPr>
            <p:ph type="body" sz="quarter" idx="10" hasCustomPrompt="1"/>
          </p:nvPr>
        </p:nvSpPr>
        <p:spPr>
          <a:xfrm>
            <a:off x="1220532" y="3762522"/>
            <a:ext cx="10600843" cy="728133"/>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Tx/>
              <a:buNone/>
              <a:tabLst/>
              <a:defRPr lang="en-GB" sz="2400" u="none" kern="1200" dirty="0">
                <a:solidFill>
                  <a:schemeClr val="tx1"/>
                </a:solidFill>
                <a:latin typeface="+mj-lt"/>
                <a:ea typeface="+mn-ea"/>
                <a:cs typeface="+mn-cs"/>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a:ln>
                  <a:noFill/>
                </a:ln>
                <a:solidFill>
                  <a:prstClr val="white"/>
                </a:solidFill>
                <a:effectLst/>
                <a:uLnTx/>
                <a:uFillTx/>
                <a:latin typeface="+mn-lt"/>
                <a:ea typeface="+mn-ea"/>
                <a:cs typeface="Arial" panose="020B0604020202020204" pitchFamily="34" charset="0"/>
              </a:rPr>
              <a:t>xxxxxx@oecd.org</a:t>
            </a:r>
            <a:endParaRPr lang="en-GB"/>
          </a:p>
        </p:txBody>
      </p:sp>
      <p:sp>
        <p:nvSpPr>
          <p:cNvPr id="9" name="Rectangle 8"/>
          <p:cNvSpPr/>
          <p:nvPr/>
        </p:nvSpPr>
        <p:spPr>
          <a:xfrm>
            <a:off x="550416" y="4642383"/>
            <a:ext cx="6096000" cy="954300"/>
          </a:xfrm>
          <a:prstGeom prst="rect">
            <a:avLst/>
          </a:prstGeom>
        </p:spPr>
        <p:txBody>
          <a:bodyPr>
            <a:spAutoFit/>
          </a:bodyPr>
          <a:lstStyle/>
          <a:p>
            <a:r>
              <a:rPr lang="en-US" sz="1867">
                <a:latin typeface="+mj-lt"/>
              </a:rPr>
              <a:t>Twitter:</a:t>
            </a:r>
            <a:r>
              <a:rPr lang="en-US" sz="1867" baseline="0">
                <a:latin typeface="+mj-lt"/>
              </a:rPr>
              <a:t> </a:t>
            </a:r>
            <a:r>
              <a:rPr lang="en-US" sz="1867">
                <a:latin typeface="+mj-lt"/>
              </a:rPr>
              <a:t>@</a:t>
            </a:r>
            <a:r>
              <a:rPr lang="en-US" sz="1867" err="1">
                <a:latin typeface="+mj-lt"/>
              </a:rPr>
              <a:t>OECD_local</a:t>
            </a:r>
            <a:endParaRPr lang="en-US" sz="1867">
              <a:latin typeface="+mj-lt"/>
            </a:endParaRPr>
          </a:p>
          <a:p>
            <a:r>
              <a:rPr lang="en-US" sz="1867">
                <a:latin typeface="+mj-lt"/>
                <a:cs typeface="Arial" panose="020B0604020202020204" pitchFamily="34" charset="0"/>
              </a:rPr>
              <a:t>LinkedIn: </a:t>
            </a:r>
            <a:r>
              <a:rPr lang="en-GB" sz="1867">
                <a:latin typeface="+mj-lt"/>
              </a:rPr>
              <a:t>www.linkedin.com/company/oecd-local</a:t>
            </a:r>
            <a:endParaRPr lang="en-US" sz="1867">
              <a:latin typeface="+mj-lt"/>
              <a:cs typeface="Arial" panose="020B0604020202020204" pitchFamily="34" charset="0"/>
            </a:endParaRPr>
          </a:p>
          <a:p>
            <a:r>
              <a:rPr lang="en-US" sz="1867">
                <a:latin typeface="+mj-lt"/>
                <a:cs typeface="Arial" panose="020B0604020202020204" pitchFamily="34" charset="0"/>
              </a:rPr>
              <a:t>Website: www.oecd.org/</a:t>
            </a:r>
            <a:r>
              <a:rPr lang="en-GB" sz="1867" err="1">
                <a:latin typeface="+mj-lt"/>
                <a:cs typeface="Arial" panose="020B0604020202020204" pitchFamily="34" charset="0"/>
              </a:rPr>
              <a:t>cfe</a:t>
            </a:r>
            <a:r>
              <a:rPr lang="en-GB" sz="1867">
                <a:latin typeface="+mj-lt"/>
                <a:cs typeface="Arial" panose="020B0604020202020204" pitchFamily="34" charset="0"/>
              </a:rPr>
              <a:t> </a:t>
            </a:r>
            <a:endParaRPr lang="en-US" sz="1867">
              <a:latin typeface="+mj-lt"/>
            </a:endParaRPr>
          </a:p>
        </p:txBody>
      </p:sp>
    </p:spTree>
    <p:extLst>
      <p:ext uri="{BB962C8B-B14F-4D97-AF65-F5344CB8AC3E}">
        <p14:creationId xmlns:p14="http://schemas.microsoft.com/office/powerpoint/2010/main" val="669940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atin typeface="+mj-lt"/>
              </a:defRPr>
            </a:lvl1pPr>
            <a:lvl2pPr eaLnBrk="1" latinLnBrk="0" hangingPunct="1">
              <a:defRPr>
                <a:latin typeface="+mj-lt"/>
              </a:defRPr>
            </a:lvl2pPr>
            <a:lvl3pPr eaLnBrk="1" latinLnBrk="0" hangingPunct="1">
              <a:defRPr>
                <a:latin typeface="+mj-lt"/>
              </a:defRPr>
            </a:lvl3pPr>
            <a:lvl4pPr eaLnBrk="1" latinLnBrk="0" hangingPunct="1">
              <a:defRPr>
                <a:latin typeface="+mj-lt"/>
              </a:defRPr>
            </a:lvl4pPr>
            <a:lvl5pPr eaLnBrk="1" latinLnBrk="0" hangingPunct="1">
              <a:defRPr>
                <a:latin typeface="+mj-l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EAA4398-CFCE-4FA6-8985-BBA89983FCBA}" type="datetime1">
              <a:rPr lang="en-GB" smtClean="0"/>
              <a:t>06/02/2024</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07E198B-4ADC-411B-BEF6-C9990A955F44}" type="slidenum">
              <a:rPr lang="en-GB" smtClean="0"/>
              <a:t>‹#›</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3829100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2/6/2024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4182880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C5BFC527-FFEC-7542-84F6-E9BFEC1AD0D4}" type="datetimeFigureOut">
              <a:rPr lang="en-US" smtClean="0"/>
              <a:t>2/6/2024</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3176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2/6/2024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720320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2/6/2024</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194143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2/6/2024</a:t>
            </a:fld>
            <a:endParaRPr lang="en-US"/>
          </a:p>
        </p:txBody>
      </p:sp>
      <p:sp>
        <p:nvSpPr>
          <p:cNvPr id="8" name="Footer Placeholder 7"/>
          <p:cNvSpPr>
            <a:spLocks noGrp="1"/>
          </p:cNvSpPr>
          <p:nvPr>
            <p:ph type="ftr" sz="quarter" idx="11"/>
          </p:nvPr>
        </p:nvSpPr>
        <p:spPr>
          <a:xfrm>
            <a:off x="4038600" y="642461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85615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2303726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2/6/2024</a:t>
            </a:fld>
            <a:endParaRPr lang="en-US"/>
          </a:p>
        </p:txBody>
      </p:sp>
      <p:sp>
        <p:nvSpPr>
          <p:cNvPr id="4" name="Footer Placeholder 3"/>
          <p:cNvSpPr>
            <a:spLocks noGrp="1"/>
          </p:cNvSpPr>
          <p:nvPr>
            <p:ph type="ftr" sz="quarter" idx="11"/>
          </p:nvPr>
        </p:nvSpPr>
        <p:spPr>
          <a:xfrm>
            <a:off x="4038600" y="642461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393800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2/6/2024</a:t>
            </a:fld>
            <a:endParaRPr lang="en-US"/>
          </a:p>
        </p:txBody>
      </p:sp>
      <p:sp>
        <p:nvSpPr>
          <p:cNvPr id="3" name="Footer Placeholder 2"/>
          <p:cNvSpPr>
            <a:spLocks noGrp="1"/>
          </p:cNvSpPr>
          <p:nvPr>
            <p:ph type="ftr" sz="quarter" idx="11"/>
          </p:nvPr>
        </p:nvSpPr>
        <p:spPr>
          <a:xfrm>
            <a:off x="4038600" y="642461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913145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2/6/2024</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240076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2/6/2024</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982688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2/6/2024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89496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2/6/2024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4088966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E1D19045-5779-4758-9D4C-F1CAF597C164}" type="datetime1">
              <a:rPr lang="en-US" smtClean="0"/>
              <a:t>2/6/2024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080678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B524D8FF-9874-4078-BB5C-9A34E08E5739}" type="datetime1">
              <a:rPr lang="en-US" smtClean="0"/>
              <a:t>2/6/2024</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4679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1194"/>
            <a:ext cx="2743200" cy="365125"/>
          </a:xfrm>
          <a:prstGeom prst="rect">
            <a:avLst/>
          </a:prstGeom>
        </p:spPr>
        <p:txBody>
          <a:bodyPr/>
          <a:lstStyle/>
          <a:p>
            <a:fld id="{E5018F58-BEB5-438C-AF0F-4F9F91AF6260}" type="datetime1">
              <a:rPr lang="en-US" smtClean="0"/>
              <a:t>2/6/2024</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
        <p:nvSpPr>
          <p:cNvPr id="7" name="Picture Placeholder 16">
            <a:extLst>
              <a:ext uri="{FF2B5EF4-FFF2-40B4-BE49-F238E27FC236}">
                <a16:creationId xmlns:a16="http://schemas.microsoft.com/office/drawing/2014/main" id="{20977910-5929-427F-9394-52074BEF8E8F}"/>
              </a:ext>
            </a:extLst>
          </p:cNvPr>
          <p:cNvSpPr>
            <a:spLocks noGrp="1"/>
          </p:cNvSpPr>
          <p:nvPr>
            <p:ph type="pic" sz="quarter" idx="14"/>
          </p:nvPr>
        </p:nvSpPr>
        <p:spPr>
          <a:xfrm>
            <a:off x="0" y="1638300"/>
            <a:ext cx="12192000" cy="2556329"/>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a:p>
        </p:txBody>
      </p:sp>
    </p:spTree>
    <p:extLst>
      <p:ext uri="{BB962C8B-B14F-4D97-AF65-F5344CB8AC3E}">
        <p14:creationId xmlns:p14="http://schemas.microsoft.com/office/powerpoint/2010/main" val="4020825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1194"/>
            <a:ext cx="2743200" cy="365125"/>
          </a:xfrm>
          <a:prstGeom prst="rect">
            <a:avLst/>
          </a:prstGeom>
        </p:spPr>
        <p:txBody>
          <a:bodyPr/>
          <a:lstStyle/>
          <a:p>
            <a:fld id="{270667A5-8191-4EC5-BB5D-A29E45BF8884}" type="datetime1">
              <a:rPr lang="en-US" smtClean="0"/>
              <a:t>2/6/2024</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353800" y="6577939"/>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
        <p:nvSpPr>
          <p:cNvPr id="8" name="Picture Placeholder 12">
            <a:extLst>
              <a:ext uri="{FF2B5EF4-FFF2-40B4-BE49-F238E27FC236}">
                <a16:creationId xmlns:a16="http://schemas.microsoft.com/office/drawing/2014/main" id="{F5F8F02A-160E-47B1-AF4D-ECFA2847A232}"/>
              </a:ext>
            </a:extLst>
          </p:cNvPr>
          <p:cNvSpPr>
            <a:spLocks noGrp="1"/>
          </p:cNvSpPr>
          <p:nvPr>
            <p:ph type="pic" sz="quarter" idx="13"/>
          </p:nvPr>
        </p:nvSpPr>
        <p:spPr>
          <a:xfrm>
            <a:off x="-1" y="0"/>
            <a:ext cx="6101543" cy="6858000"/>
          </a:xfrm>
          <a:custGeom>
            <a:avLst/>
            <a:gdLst>
              <a:gd name="connsiteX0" fmla="*/ 0 w 6105525"/>
              <a:gd name="connsiteY0" fmla="*/ 0 h 6858000"/>
              <a:gd name="connsiteX1" fmla="*/ 6105525 w 6105525"/>
              <a:gd name="connsiteY1" fmla="*/ 0 h 6858000"/>
              <a:gd name="connsiteX2" fmla="*/ 6105525 w 6105525"/>
              <a:gd name="connsiteY2" fmla="*/ 6858000 h 6858000"/>
              <a:gd name="connsiteX3" fmla="*/ 0 w 61055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05525" h="6858000">
                <a:moveTo>
                  <a:pt x="0" y="0"/>
                </a:moveTo>
                <a:lnTo>
                  <a:pt x="6105525" y="0"/>
                </a:lnTo>
                <a:lnTo>
                  <a:pt x="6105525" y="6858000"/>
                </a:lnTo>
                <a:lnTo>
                  <a:pt x="0" y="685800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a:p>
        </p:txBody>
      </p:sp>
    </p:spTree>
    <p:extLst>
      <p:ext uri="{BB962C8B-B14F-4D97-AF65-F5344CB8AC3E}">
        <p14:creationId xmlns:p14="http://schemas.microsoft.com/office/powerpoint/2010/main" val="132378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1C9C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0C95B566-EAE7-4876-848B-98228D5F9D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3684077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4826A05B-BD23-4466-B2A9-06D959A9CCC6}" type="datetime1">
              <a:rPr lang="en-US" smtClean="0"/>
              <a:t>2/6/2024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4261399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6BD24DD5-CB11-47A4-B006-FEC4E5C0F1DC}" type="datetime1">
              <a:rPr lang="en-US" smtClean="0"/>
              <a:t>2/6/2024</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6241172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4311" y="6424612"/>
            <a:ext cx="2743200" cy="365125"/>
          </a:xfrm>
          <a:prstGeom prst="rect">
            <a:avLst/>
          </a:prstGeom>
        </p:spPr>
        <p:txBody>
          <a:bodyPr/>
          <a:lstStyle/>
          <a:p>
            <a:fld id="{1AF70AEA-DC90-46F3-9737-4189E5E1B5E5}" type="datetime1">
              <a:rPr lang="en-US" smtClean="0"/>
              <a:t>2/6/2024</a:t>
            </a:fld>
            <a:endParaRPr lang="en-US"/>
          </a:p>
        </p:txBody>
      </p:sp>
      <p:sp>
        <p:nvSpPr>
          <p:cNvPr id="8" name="Footer Placeholder 7"/>
          <p:cNvSpPr>
            <a:spLocks noGrp="1"/>
          </p:cNvSpPr>
          <p:nvPr>
            <p:ph type="ftr" sz="quarter" idx="11"/>
          </p:nvPr>
        </p:nvSpPr>
        <p:spPr>
          <a:xfrm>
            <a:off x="4038600" y="642461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2687465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0242" y="1626781"/>
            <a:ext cx="12012706" cy="1046375"/>
          </a:xfrm>
        </p:spPr>
        <p:txBody>
          <a:bodyPr/>
          <a:lstStyle/>
          <a:p>
            <a:r>
              <a:rPr lang="en-US"/>
              <a:t>Click to edit Master title style</a:t>
            </a:r>
          </a:p>
        </p:txBody>
      </p:sp>
      <p:sp>
        <p:nvSpPr>
          <p:cNvPr id="3" name="Date Placeholder 2"/>
          <p:cNvSpPr>
            <a:spLocks noGrp="1"/>
          </p:cNvSpPr>
          <p:nvPr>
            <p:ph type="dt" sz="half" idx="10"/>
          </p:nvPr>
        </p:nvSpPr>
        <p:spPr>
          <a:xfrm>
            <a:off x="244311" y="6424612"/>
            <a:ext cx="2743200" cy="365125"/>
          </a:xfrm>
          <a:prstGeom prst="rect">
            <a:avLst/>
          </a:prstGeom>
        </p:spPr>
        <p:txBody>
          <a:bodyPr/>
          <a:lstStyle/>
          <a:p>
            <a:fld id="{AED31C20-B076-4A98-BF84-69C6643C5738}" type="datetime1">
              <a:rPr lang="en-US" smtClean="0"/>
              <a:t>2/6/2024</a:t>
            </a:fld>
            <a:endParaRPr lang="en-US"/>
          </a:p>
        </p:txBody>
      </p:sp>
      <p:sp>
        <p:nvSpPr>
          <p:cNvPr id="4" name="Footer Placeholder 3"/>
          <p:cNvSpPr>
            <a:spLocks noGrp="1"/>
          </p:cNvSpPr>
          <p:nvPr>
            <p:ph type="ftr" sz="quarter" idx="11"/>
          </p:nvPr>
        </p:nvSpPr>
        <p:spPr>
          <a:xfrm>
            <a:off x="4038600" y="6574238"/>
            <a:ext cx="4114800" cy="365125"/>
          </a:xfrm>
          <a:prstGeom prst="rect">
            <a:avLst/>
          </a:prstGeom>
        </p:spPr>
        <p:txBody>
          <a:bodyPr/>
          <a:lstStyle>
            <a:lvl1pPr>
              <a:defRPr b="1">
                <a:solidFill>
                  <a:schemeClr val="tx1"/>
                </a:solidFill>
              </a:defRPr>
            </a:lvl1pPr>
          </a:lstStyle>
          <a:p>
            <a:endParaRPr lang="en-US"/>
          </a:p>
        </p:txBody>
      </p:sp>
      <p:sp>
        <p:nvSpPr>
          <p:cNvPr id="5" name="Slide Number Placeholder 4"/>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124123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4311" y="6424612"/>
            <a:ext cx="2743200" cy="365125"/>
          </a:xfrm>
          <a:prstGeom prst="rect">
            <a:avLst/>
          </a:prstGeom>
        </p:spPr>
        <p:txBody>
          <a:bodyPr/>
          <a:lstStyle/>
          <a:p>
            <a:fld id="{66BBC5DC-F7B7-4C04-845F-4798D0EB587C}" type="datetime1">
              <a:rPr lang="en-US" smtClean="0"/>
              <a:t>2/6/2024</a:t>
            </a:fld>
            <a:endParaRPr lang="en-US"/>
          </a:p>
        </p:txBody>
      </p:sp>
      <p:sp>
        <p:nvSpPr>
          <p:cNvPr id="3" name="Footer Placeholder 2"/>
          <p:cNvSpPr>
            <a:spLocks noGrp="1"/>
          </p:cNvSpPr>
          <p:nvPr>
            <p:ph type="ftr" sz="quarter" idx="11"/>
          </p:nvPr>
        </p:nvSpPr>
        <p:spPr>
          <a:xfrm>
            <a:off x="4038600" y="642461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48803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4311" y="6424612"/>
            <a:ext cx="2743200" cy="365125"/>
          </a:xfrm>
          <a:prstGeom prst="rect">
            <a:avLst/>
          </a:prstGeom>
        </p:spPr>
        <p:txBody>
          <a:bodyPr/>
          <a:lstStyle/>
          <a:p>
            <a:fld id="{2D113934-0672-426B-A9DD-1BC16CDD5F9C}" type="datetime1">
              <a:rPr lang="en-US" smtClean="0"/>
              <a:t>2/6/2024</a:t>
            </a:fld>
            <a:endParaRPr lang="en-US"/>
          </a:p>
        </p:txBody>
      </p:sp>
      <p:sp>
        <p:nvSpPr>
          <p:cNvPr id="3" name="Footer Placeholder 2"/>
          <p:cNvSpPr>
            <a:spLocks noGrp="1"/>
          </p:cNvSpPr>
          <p:nvPr>
            <p:ph type="ftr" sz="quarter" idx="11"/>
          </p:nvPr>
        </p:nvSpPr>
        <p:spPr>
          <a:xfrm>
            <a:off x="4038600" y="642461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
        <p:nvSpPr>
          <p:cNvPr id="5" name="Picture Placeholder 12">
            <a:extLst>
              <a:ext uri="{FF2B5EF4-FFF2-40B4-BE49-F238E27FC236}">
                <a16:creationId xmlns:a16="http://schemas.microsoft.com/office/drawing/2014/main" id="{F67F4276-3500-4F03-B420-8C9B59959AB6}"/>
              </a:ext>
            </a:extLst>
          </p:cNvPr>
          <p:cNvSpPr>
            <a:spLocks noGrp="1"/>
          </p:cNvSpPr>
          <p:nvPr>
            <p:ph type="pic" sz="quarter" idx="13"/>
          </p:nvPr>
        </p:nvSpPr>
        <p:spPr>
          <a:xfrm>
            <a:off x="6084917" y="0"/>
            <a:ext cx="6107084" cy="6858000"/>
          </a:xfrm>
          <a:custGeom>
            <a:avLst/>
            <a:gdLst>
              <a:gd name="connsiteX0" fmla="*/ 0 w 6105525"/>
              <a:gd name="connsiteY0" fmla="*/ 0 h 6858000"/>
              <a:gd name="connsiteX1" fmla="*/ 6105525 w 6105525"/>
              <a:gd name="connsiteY1" fmla="*/ 0 h 6858000"/>
              <a:gd name="connsiteX2" fmla="*/ 6105525 w 6105525"/>
              <a:gd name="connsiteY2" fmla="*/ 6858000 h 6858000"/>
              <a:gd name="connsiteX3" fmla="*/ 0 w 61055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05525" h="6858000">
                <a:moveTo>
                  <a:pt x="0" y="0"/>
                </a:moveTo>
                <a:lnTo>
                  <a:pt x="6105525" y="0"/>
                </a:lnTo>
                <a:lnTo>
                  <a:pt x="6105525" y="6858000"/>
                </a:lnTo>
                <a:lnTo>
                  <a:pt x="0" y="685800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a:p>
        </p:txBody>
      </p:sp>
    </p:spTree>
    <p:extLst>
      <p:ext uri="{BB962C8B-B14F-4D97-AF65-F5344CB8AC3E}">
        <p14:creationId xmlns:p14="http://schemas.microsoft.com/office/powerpoint/2010/main" val="6014918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EE360F6E-9E26-4101-BCA2-ED8F24FD74CB}" type="datetime1">
              <a:rPr lang="en-US" smtClean="0"/>
              <a:t>2/6/2024</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508883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B684C10F-4DD0-4B6E-8525-0190C7238900}" type="datetime1">
              <a:rPr lang="en-US" smtClean="0"/>
              <a:t>2/6/2024</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152833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63147B1C-CC2E-4C25-B35D-FE975E43D85E}" type="datetime1">
              <a:rPr lang="en-US" smtClean="0"/>
              <a:t>2/6/2024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3470504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472C7A1B-8B58-4B14-825D-7553D7C4403B}" type="datetime1">
              <a:rPr lang="en-US" smtClean="0"/>
              <a:t>2/6/2024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41217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73B7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6F8DEABF-AA32-4F61-9113-507A9AC680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2161683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16676CD0-77A9-4FB1-A31B-90379624AF6B}" type="datetime1">
              <a:rPr lang="en-US" smtClean="0"/>
              <a:t>2/6/2024</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79915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5123AECB-4A5F-4FF7-BE37-5518A57854C5}" type="datetime1">
              <a:rPr lang="en-US" smtClean="0"/>
              <a:t>2/6/2024</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6005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1A11E40C-8583-4118-965B-650DC7389DB3}" type="datetime1">
              <a:rPr lang="en-US" smtClean="0"/>
              <a:t>2/6/2024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3463048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5246333A-618C-42D3-B18B-124568477F04}" type="datetime1">
              <a:rPr lang="en-US" smtClean="0"/>
              <a:t>2/6/2024</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782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C685BA86-0186-464D-99ED-E88CD9571B2B}" type="datetime1">
              <a:rPr lang="en-US" smtClean="0"/>
              <a:t>2/6/2024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814752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333CC7CD-B72F-4717-875D-CA7440EA9AB4}" type="datetime1">
              <a:rPr lang="en-US" smtClean="0"/>
              <a:t>2/6/2024</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6616750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4311" y="6424612"/>
            <a:ext cx="2743200" cy="365125"/>
          </a:xfrm>
          <a:prstGeom prst="rect">
            <a:avLst/>
          </a:prstGeom>
        </p:spPr>
        <p:txBody>
          <a:bodyPr/>
          <a:lstStyle/>
          <a:p>
            <a:fld id="{D09EDE87-EC15-43BD-BCB1-56F654B054F9}" type="datetime1">
              <a:rPr lang="en-US" smtClean="0"/>
              <a:t>2/6/2024</a:t>
            </a:fld>
            <a:endParaRPr lang="en-US"/>
          </a:p>
        </p:txBody>
      </p:sp>
      <p:sp>
        <p:nvSpPr>
          <p:cNvPr id="8" name="Footer Placeholder 7"/>
          <p:cNvSpPr>
            <a:spLocks noGrp="1"/>
          </p:cNvSpPr>
          <p:nvPr>
            <p:ph type="ftr" sz="quarter" idx="11"/>
          </p:nvPr>
        </p:nvSpPr>
        <p:spPr>
          <a:xfrm>
            <a:off x="4038600" y="642461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6315311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4311" y="6424612"/>
            <a:ext cx="2743200" cy="365125"/>
          </a:xfrm>
          <a:prstGeom prst="rect">
            <a:avLst/>
          </a:prstGeom>
        </p:spPr>
        <p:txBody>
          <a:bodyPr/>
          <a:lstStyle/>
          <a:p>
            <a:fld id="{39214874-6445-4396-BB8F-8F54006162F2}" type="datetime1">
              <a:rPr lang="en-US" smtClean="0"/>
              <a:t>2/6/2024</a:t>
            </a:fld>
            <a:endParaRPr lang="en-US"/>
          </a:p>
        </p:txBody>
      </p:sp>
      <p:sp>
        <p:nvSpPr>
          <p:cNvPr id="4" name="Footer Placeholder 3"/>
          <p:cNvSpPr>
            <a:spLocks noGrp="1"/>
          </p:cNvSpPr>
          <p:nvPr>
            <p:ph type="ftr" sz="quarter" idx="11"/>
          </p:nvPr>
        </p:nvSpPr>
        <p:spPr>
          <a:xfrm>
            <a:off x="4038600" y="642461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41449494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4311" y="6424612"/>
            <a:ext cx="2743200" cy="365125"/>
          </a:xfrm>
          <a:prstGeom prst="rect">
            <a:avLst/>
          </a:prstGeom>
        </p:spPr>
        <p:txBody>
          <a:bodyPr/>
          <a:lstStyle/>
          <a:p>
            <a:fld id="{7FB41C6B-E825-4404-B42F-539A77108DED}" type="datetime1">
              <a:rPr lang="en-US" smtClean="0"/>
              <a:t>2/6/2024</a:t>
            </a:fld>
            <a:endParaRPr lang="en-US"/>
          </a:p>
        </p:txBody>
      </p:sp>
      <p:sp>
        <p:nvSpPr>
          <p:cNvPr id="3" name="Footer Placeholder 2"/>
          <p:cNvSpPr>
            <a:spLocks noGrp="1"/>
          </p:cNvSpPr>
          <p:nvPr>
            <p:ph type="ftr" sz="quarter" idx="11"/>
          </p:nvPr>
        </p:nvSpPr>
        <p:spPr>
          <a:xfrm>
            <a:off x="4038600" y="642461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0104416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65A35721-991D-4305-B955-BC1A79DBBFCE}" type="datetime1">
              <a:rPr lang="en-US" smtClean="0"/>
              <a:t>2/6/2024</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96533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F9AE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FC09D322-24DB-4E08-98A6-C423583B65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19909083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A6C5B852-5AD7-4BF0-B6E4-1D069E00C0C2}" type="datetime1">
              <a:rPr lang="en-US" smtClean="0"/>
              <a:t>2/6/2024</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2375884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EE686BC3-EEA4-4ADB-8126-150554961E07}" type="datetime1">
              <a:rPr lang="en-US" smtClean="0"/>
              <a:t>2/6/2024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4266604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F5D492E7-35BD-4902-A385-6420975332A7}" type="datetime1">
              <a:rPr lang="en-US" smtClean="0"/>
              <a:t>2/6/2024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7704548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165" name="Slide Number"/>
          <p:cNvSpPr txBox="1">
            <a:spLocks noGrp="1"/>
          </p:cNvSpPr>
          <p:nvPr>
            <p:ph type="sldNum" sz="quarter" idx="2"/>
          </p:nvPr>
        </p:nvSpPr>
        <p:spPr>
          <a:xfrm>
            <a:off x="9347200" y="6489699"/>
            <a:ext cx="2844800" cy="368301"/>
          </a:xfrm>
          <a:prstGeom prst="rect">
            <a:avLst/>
          </a:prstGeom>
        </p:spPr>
        <p:txBody>
          <a:bodyPr/>
          <a:lstStyle/>
          <a:p>
            <a:fld id="{86CB4B4D-7CA3-9044-876B-883B54F8677D}" type="slidenum">
              <a:t>‹#›</a:t>
            </a:fld>
            <a:endParaRPr/>
          </a:p>
        </p:txBody>
      </p:sp>
      <p:pic>
        <p:nvPicPr>
          <p:cNvPr id="5" name="Content Placeholder 4">
            <a:extLst>
              <a:ext uri="{FF2B5EF4-FFF2-40B4-BE49-F238E27FC236}">
                <a16:creationId xmlns:a16="http://schemas.microsoft.com/office/drawing/2014/main" id="{A57E40CB-978F-45D8-BDB3-CC0F6E236D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6870"/>
            <a:ext cx="335416" cy="666476"/>
          </a:xfrm>
          <a:prstGeom prst="rect">
            <a:avLst/>
          </a:prstGeom>
        </p:spPr>
      </p:pic>
      <p:pic>
        <p:nvPicPr>
          <p:cNvPr id="6" name="Picture 5">
            <a:extLst>
              <a:ext uri="{FF2B5EF4-FFF2-40B4-BE49-F238E27FC236}">
                <a16:creationId xmlns:a16="http://schemas.microsoft.com/office/drawing/2014/main" id="{79CADFB1-5BBE-4ABA-BB3F-AE263DDF78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785301" y="5889594"/>
            <a:ext cx="1568499" cy="580018"/>
          </a:xfrm>
          <a:prstGeom prst="rect">
            <a:avLst/>
          </a:prstGeom>
        </p:spPr>
      </p:pic>
      <p:pic>
        <p:nvPicPr>
          <p:cNvPr id="7" name="Picture 6">
            <a:extLst>
              <a:ext uri="{FF2B5EF4-FFF2-40B4-BE49-F238E27FC236}">
                <a16:creationId xmlns:a16="http://schemas.microsoft.com/office/drawing/2014/main" id="{06CBEB15-3363-44CD-ADE6-41C0D5D15A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719400"/>
            <a:ext cx="12192000" cy="138600"/>
          </a:xfrm>
          <a:prstGeom prst="rect">
            <a:avLst/>
          </a:prstGeom>
        </p:spPr>
      </p:pic>
      <p:sp>
        <p:nvSpPr>
          <p:cNvPr id="9" name="Picture Placeholder 2">
            <a:extLst>
              <a:ext uri="{FF2B5EF4-FFF2-40B4-BE49-F238E27FC236}">
                <a16:creationId xmlns:a16="http://schemas.microsoft.com/office/drawing/2014/main" id="{1DABDA85-7D40-4479-895B-EB20DC644F6B}"/>
              </a:ext>
            </a:extLst>
          </p:cNvPr>
          <p:cNvSpPr>
            <a:spLocks noGrp="1"/>
          </p:cNvSpPr>
          <p:nvPr>
            <p:ph type="pic" sz="quarter" idx="14"/>
          </p:nvPr>
        </p:nvSpPr>
        <p:spPr>
          <a:xfrm>
            <a:off x="6457950" y="228600"/>
            <a:ext cx="5734050" cy="64908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082356560"/>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9069470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2" name="Rectangle 1">
            <a:extLst>
              <a:ext uri="{FF2B5EF4-FFF2-40B4-BE49-F238E27FC236}">
                <a16:creationId xmlns:a16="http://schemas.microsoft.com/office/drawing/2014/main" id="{B4208870-6484-9042-A4F6-4712BE2A6781}"/>
              </a:ext>
            </a:extLst>
          </p:cNvPr>
          <p:cNvSpPr/>
          <p:nvPr userDrawn="1"/>
        </p:nvSpPr>
        <p:spPr>
          <a:xfrm rot="16200000">
            <a:off x="5794915" y="441362"/>
            <a:ext cx="6838455" cy="5955717"/>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07581FD-E6B1-C646-B3F6-7DFAD50BAB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5996" y="0"/>
            <a:ext cx="6096004" cy="6858000"/>
          </a:xfrm>
          <a:prstGeom prst="rect">
            <a:avLst/>
          </a:prstGeom>
        </p:spPr>
      </p:pic>
      <p:sp>
        <p:nvSpPr>
          <p:cNvPr id="9" name="Text Placeholder 18">
            <a:extLst>
              <a:ext uri="{FF2B5EF4-FFF2-40B4-BE49-F238E27FC236}">
                <a16:creationId xmlns:a16="http://schemas.microsoft.com/office/drawing/2014/main" id="{3B937A28-98AA-FD43-9633-0393A48B6F24}"/>
              </a:ext>
            </a:extLst>
          </p:cNvPr>
          <p:cNvSpPr>
            <a:spLocks noGrp="1"/>
          </p:cNvSpPr>
          <p:nvPr>
            <p:ph type="body" sz="quarter" idx="15" hasCustomPrompt="1"/>
          </p:nvPr>
        </p:nvSpPr>
        <p:spPr>
          <a:xfrm>
            <a:off x="216646" y="435291"/>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8" name="Text Placeholder 18">
            <a:extLst>
              <a:ext uri="{FF2B5EF4-FFF2-40B4-BE49-F238E27FC236}">
                <a16:creationId xmlns:a16="http://schemas.microsoft.com/office/drawing/2014/main" id="{EEA35D7C-B54A-FC4A-8308-085692737978}"/>
              </a:ext>
            </a:extLst>
          </p:cNvPr>
          <p:cNvSpPr>
            <a:spLocks noGrp="1"/>
          </p:cNvSpPr>
          <p:nvPr>
            <p:ph type="body" sz="quarter" idx="14" hasCustomPrompt="1"/>
          </p:nvPr>
        </p:nvSpPr>
        <p:spPr>
          <a:xfrm>
            <a:off x="236524" y="198230"/>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74959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AA15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E62F3C83-B271-477C-90E2-1DE95981F4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2628338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Light blue - gradi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gradFill>
            <a:gsLst>
              <a:gs pos="0">
                <a:srgbClr val="004A7F"/>
              </a:gs>
              <a:gs pos="100000">
                <a:srgbClr val="1C9CD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48F195AA-D0DA-49E7-84E2-8D2880E5D8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227795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green -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4">
            <a:extLst>
              <a:ext uri="{FF2B5EF4-FFF2-40B4-BE49-F238E27FC236}">
                <a16:creationId xmlns:a16="http://schemas.microsoft.com/office/drawing/2014/main" id="{C0E277DE-69E1-40E5-8363-40ED817AE4B3}"/>
              </a:ext>
            </a:extLst>
          </p:cNvPr>
          <p:cNvSpPr txBox="1">
            <a:spLocks/>
          </p:cNvSpPr>
          <p:nvPr userDrawn="1"/>
        </p:nvSpPr>
        <p:spPr>
          <a:xfrm>
            <a:off x="0" y="5909661"/>
            <a:ext cx="12192000" cy="952500"/>
          </a:xfrm>
          <a:prstGeom prst="rect">
            <a:avLst/>
          </a:prstGeom>
          <a:gradFill>
            <a:gsLst>
              <a:gs pos="0">
                <a:srgbClr val="73B72B"/>
              </a:gs>
              <a:gs pos="100000">
                <a:srgbClr val="BCCF00"/>
              </a:gs>
            </a:gsLst>
            <a:lin ang="2700000" scaled="0"/>
          </a:gradFill>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200">
              <a:solidFill>
                <a:srgbClr val="004A7F"/>
              </a:solidFill>
            </a:endParaRPr>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F3FA3194-03CD-404A-82B7-B498EDECCC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78171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2.emf"/><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1.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9.em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9.emf"/><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oleObject" Target="../embeddings/oleObject2.bin"/><Relationship Id="rId2" Type="http://schemas.openxmlformats.org/officeDocument/2006/relationships/slideLayout" Target="../slideLayouts/slideLayout53.xml"/><Relationship Id="rId16" Type="http://schemas.openxmlformats.org/officeDocument/2006/relationships/tags" Target="../tags/tag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CC29F5-9D38-4F92-9787-5C69E638BD2C}"/>
              </a:ext>
            </a:extLst>
          </p:cNvPr>
          <p:cNvSpPr/>
          <p:nvPr userDrawn="1"/>
        </p:nvSpPr>
        <p:spPr>
          <a:xfrm>
            <a:off x="0" y="5910106"/>
            <a:ext cx="12192000" cy="954000"/>
          </a:xfrm>
          <a:prstGeom prst="rect">
            <a:avLst/>
          </a:prstGeom>
          <a:solidFill>
            <a:srgbClr val="004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a:extLst>
              <a:ext uri="{FF2B5EF4-FFF2-40B4-BE49-F238E27FC236}">
                <a16:creationId xmlns:a16="http://schemas.microsoft.com/office/drawing/2014/main" id="{65C08958-870B-4E65-B32D-F274CCFBB2B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3D40D6-D6CF-4338-B18C-CBFA3AA7CB9E}"/>
              </a:ext>
            </a:extLst>
          </p:cNvPr>
          <p:cNvSpPr>
            <a:spLocks noGrp="1"/>
          </p:cNvSpPr>
          <p:nvPr>
            <p:ph type="body" idx="1"/>
          </p:nvPr>
        </p:nvSpPr>
        <p:spPr>
          <a:xfrm>
            <a:off x="838200" y="1825627"/>
            <a:ext cx="10515600" cy="37596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71A119-C713-44E6-AEAE-A3327772BD8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6F5BD9-F13F-4A14-ACDE-7BA62DF8EC0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30DFD-335B-4480-BEA0-C8D897832E82}" type="slidenum">
              <a:rPr lang="en-GB" smtClean="0"/>
              <a:t>‹#›</a:t>
            </a:fld>
            <a:endParaRPr lang="en-GB"/>
          </a:p>
        </p:txBody>
      </p:sp>
      <p:sp>
        <p:nvSpPr>
          <p:cNvPr id="8" name="Footer Placeholder 7">
            <a:extLst>
              <a:ext uri="{FF2B5EF4-FFF2-40B4-BE49-F238E27FC236}">
                <a16:creationId xmlns:a16="http://schemas.microsoft.com/office/drawing/2014/main" id="{04B135CC-373B-4BC2-BBB7-26394D4E692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Event title</a:t>
            </a:r>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D47B0A10-0077-4F3E-8FA9-D8FE9B3760C4}"/>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1843754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363" rtl="0" eaLnBrk="1" latinLnBrk="0" hangingPunct="1">
        <a:lnSpc>
          <a:spcPct val="90000"/>
        </a:lnSpc>
        <a:spcBef>
          <a:spcPct val="0"/>
        </a:spcBef>
        <a:buNone/>
        <a:defRPr sz="4400" kern="1200">
          <a:solidFill>
            <a:srgbClr val="041E42"/>
          </a:solidFill>
          <a:latin typeface="Arial" panose="020B0604020202020204" pitchFamily="34" charset="0"/>
          <a:ea typeface="+mj-ea"/>
          <a:cs typeface="Arial" panose="020B0604020202020204" pitchFamily="34" charset="0"/>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1" name="Rectangle 10"/>
          <p:cNvSpPr/>
          <p:nvPr/>
        </p:nvSpPr>
        <p:spPr>
          <a:xfrm>
            <a:off x="0" y="6340801"/>
            <a:ext cx="12192000" cy="517199"/>
          </a:xfrm>
          <a:prstGeom prst="rect">
            <a:avLst/>
          </a:prstGeom>
          <a:gradFill flip="none" rotWithShape="1">
            <a:gsLst>
              <a:gs pos="0">
                <a:schemeClr val="accent2">
                  <a:lumMod val="60000"/>
                  <a:lumOff val="40000"/>
                </a:schemeClr>
              </a:gs>
              <a:gs pos="70000">
                <a:srgbClr val="7D274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Rectangle 8"/>
          <p:cNvSpPr/>
          <p:nvPr/>
        </p:nvSpPr>
        <p:spPr>
          <a:xfrm>
            <a:off x="1" y="0"/>
            <a:ext cx="5507064" cy="6340800"/>
          </a:xfrm>
          <a:prstGeom prst="rect">
            <a:avLst/>
          </a:prstGeom>
          <a:gradFill>
            <a:gsLst>
              <a:gs pos="100000">
                <a:srgbClr val="FFFFE7">
                  <a:alpha val="50000"/>
                </a:srgbClr>
              </a:gs>
              <a:gs pos="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Placeholder 1"/>
          <p:cNvSpPr>
            <a:spLocks noGrp="1"/>
          </p:cNvSpPr>
          <p:nvPr>
            <p:ph type="title"/>
          </p:nvPr>
        </p:nvSpPr>
        <p:spPr>
          <a:xfrm>
            <a:off x="906816" y="187200"/>
            <a:ext cx="10949184" cy="1296000"/>
          </a:xfrm>
          <a:prstGeom prst="rect">
            <a:avLst/>
          </a:prstGeom>
        </p:spPr>
        <p:txBody>
          <a:bodyPr vert="horz" lIns="91440" tIns="45720" rIns="91440" bIns="45720" rtlCol="0" anchor="t" anchorCtr="0">
            <a:noAutofit/>
          </a:bodyPr>
          <a:lstStyle/>
          <a:p>
            <a:r>
              <a:rPr lang="fr-FR"/>
              <a:t>Click to </a:t>
            </a:r>
            <a:r>
              <a:rPr lang="fr-FR" err="1"/>
              <a:t>edit</a:t>
            </a:r>
            <a:r>
              <a:rPr lang="fr-FR"/>
              <a:t> </a:t>
            </a:r>
            <a:r>
              <a:rPr lang="fr-FR" err="1"/>
              <a:t>Slide</a:t>
            </a:r>
            <a:r>
              <a:rPr lang="fr-FR"/>
              <a:t> </a:t>
            </a:r>
            <a:r>
              <a:rPr lang="fr-FR" err="1"/>
              <a:t>title</a:t>
            </a:r>
            <a:br>
              <a:rPr lang="fr-FR"/>
            </a:br>
            <a:r>
              <a:rPr lang="fr-FR" err="1"/>
              <a:t>Title</a:t>
            </a:r>
            <a:r>
              <a:rPr lang="fr-FR"/>
              <a:t> </a:t>
            </a:r>
            <a:r>
              <a:rPr lang="fr-FR" err="1"/>
              <a:t>can</a:t>
            </a:r>
            <a:r>
              <a:rPr lang="fr-FR"/>
              <a:t> </a:t>
            </a:r>
            <a:r>
              <a:rPr lang="fr-FR" err="1"/>
              <a:t>be</a:t>
            </a:r>
            <a:r>
              <a:rPr lang="fr-FR"/>
              <a:t> </a:t>
            </a:r>
            <a:r>
              <a:rPr lang="fr-FR" err="1"/>
              <a:t>extended</a:t>
            </a:r>
            <a:r>
              <a:rPr lang="fr-FR"/>
              <a:t> to </a:t>
            </a:r>
            <a:r>
              <a:rPr lang="fr-FR" err="1"/>
              <a:t>two</a:t>
            </a:r>
            <a:r>
              <a:rPr lang="fr-FR"/>
              <a:t> </a:t>
            </a:r>
            <a:r>
              <a:rPr lang="fr-FR" err="1"/>
              <a:t>lines</a:t>
            </a:r>
            <a:endParaRPr lang="en-US"/>
          </a:p>
        </p:txBody>
      </p:sp>
      <p:sp>
        <p:nvSpPr>
          <p:cNvPr id="6" name="Slide Number Placeholder 5"/>
          <p:cNvSpPr>
            <a:spLocks noGrp="1"/>
          </p:cNvSpPr>
          <p:nvPr>
            <p:ph type="sldNum" sz="quarter" idx="4"/>
          </p:nvPr>
        </p:nvSpPr>
        <p:spPr>
          <a:xfrm>
            <a:off x="11378963" y="6480203"/>
            <a:ext cx="456000" cy="244800"/>
          </a:xfrm>
          <a:prstGeom prst="rect">
            <a:avLst/>
          </a:prstGeom>
        </p:spPr>
        <p:txBody>
          <a:bodyPr vert="horz" wrap="none" lIns="91440" tIns="45720" rIns="91440" bIns="45720" rtlCol="0" anchor="ctr" anchorCtr="0"/>
          <a:lstStyle>
            <a:lvl1pPr algn="ctr">
              <a:defRPr sz="1600" baseline="0">
                <a:solidFill>
                  <a:schemeClr val="accent1">
                    <a:lumMod val="75000"/>
                  </a:schemeClr>
                </a:solidFill>
                <a:latin typeface="+mn-lt"/>
              </a:defRPr>
            </a:lvl1pPr>
          </a:lstStyle>
          <a:p>
            <a:fld id="{11EAE1A9-8E7E-D04D-9670-8269DAC153D9}" type="slidenum">
              <a:rPr lang="fr-FR" smtClean="0"/>
              <a:pPr/>
              <a:t>‹#›</a:t>
            </a:fld>
            <a:endParaRPr lang="fr-FR"/>
          </a:p>
        </p:txBody>
      </p:sp>
      <p:sp>
        <p:nvSpPr>
          <p:cNvPr id="8" name="Footer Placeholder 4">
            <a:extLst>
              <a:ext uri="{FF2B5EF4-FFF2-40B4-BE49-F238E27FC236}">
                <a16:creationId xmlns:a16="http://schemas.microsoft.com/office/drawing/2014/main" id="{9663F5E9-3E05-9140-AB3A-13FCE0330B8B}"/>
              </a:ext>
            </a:extLst>
          </p:cNvPr>
          <p:cNvSpPr txBox="1">
            <a:spLocks/>
          </p:cNvSpPr>
          <p:nvPr/>
        </p:nvSpPr>
        <p:spPr>
          <a:xfrm>
            <a:off x="336000" y="6472607"/>
            <a:ext cx="1056000" cy="244800"/>
          </a:xfrm>
          <a:prstGeom prst="rect">
            <a:avLst/>
          </a:prstGeom>
        </p:spPr>
        <p:txBody>
          <a:bodyPr vert="horz" wrap="none" lIns="121920" tIns="60960" rIns="0" bIns="60960" rtlCol="0" anchor="ctr" anchorCtr="0"/>
          <a:lstStyle>
            <a:defPPr>
              <a:defRPr lang="fr-FR"/>
            </a:defPPr>
            <a:lvl1pPr marL="0" algn="l" defTabSz="457200" rtl="0" eaLnBrk="1" latinLnBrk="0" hangingPunct="1">
              <a:defRPr sz="1200" kern="1200" baseline="0">
                <a:solidFill>
                  <a:srgbClr val="72727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de-DE" sz="1600">
                <a:solidFill>
                  <a:schemeClr val="tx1"/>
                </a:solidFill>
                <a:latin typeface="+mj-lt"/>
              </a:rPr>
              <a:t>© OECD | </a:t>
            </a:r>
            <a:r>
              <a:rPr lang="de-DE" sz="1600" err="1">
                <a:solidFill>
                  <a:schemeClr val="tx1"/>
                </a:solidFill>
                <a:latin typeface="+mj-lt"/>
              </a:rPr>
              <a:t>Centre</a:t>
            </a:r>
            <a:r>
              <a:rPr lang="de-DE" sz="1600">
                <a:solidFill>
                  <a:schemeClr val="tx1"/>
                </a:solidFill>
                <a:latin typeface="+mj-lt"/>
              </a:rPr>
              <a:t> </a:t>
            </a:r>
            <a:r>
              <a:rPr lang="de-DE" sz="1600" err="1">
                <a:solidFill>
                  <a:schemeClr val="tx1"/>
                </a:solidFill>
                <a:latin typeface="+mj-lt"/>
              </a:rPr>
              <a:t>for</a:t>
            </a:r>
            <a:r>
              <a:rPr lang="de-DE" sz="1600">
                <a:solidFill>
                  <a:schemeClr val="tx1"/>
                </a:solidFill>
                <a:latin typeface="+mj-lt"/>
              </a:rPr>
              <a:t> Entrepreneurship, SMEs,</a:t>
            </a:r>
            <a:r>
              <a:rPr lang="de-DE" sz="1600" baseline="0">
                <a:solidFill>
                  <a:schemeClr val="tx1"/>
                </a:solidFill>
                <a:latin typeface="+mj-lt"/>
              </a:rPr>
              <a:t> </a:t>
            </a:r>
            <a:r>
              <a:rPr lang="de-DE" sz="1600" baseline="0" err="1">
                <a:solidFill>
                  <a:schemeClr val="tx1"/>
                </a:solidFill>
                <a:latin typeface="+mj-lt"/>
              </a:rPr>
              <a:t>Regions</a:t>
            </a:r>
            <a:r>
              <a:rPr lang="de-DE" sz="1600" baseline="0">
                <a:solidFill>
                  <a:schemeClr val="tx1"/>
                </a:solidFill>
                <a:latin typeface="+mj-lt"/>
              </a:rPr>
              <a:t> and Cities</a:t>
            </a:r>
            <a:r>
              <a:rPr lang="de-DE" sz="1333" kern="1200" baseline="0">
                <a:solidFill>
                  <a:schemeClr val="tx1"/>
                </a:solidFill>
                <a:latin typeface="Arial"/>
                <a:ea typeface="+mn-ea"/>
                <a:cs typeface="+mn-cs"/>
              </a:rPr>
              <a:t> | </a:t>
            </a:r>
            <a:r>
              <a:rPr lang="fr-FR" sz="1600" kern="1200" baseline="0">
                <a:solidFill>
                  <a:schemeClr val="tx1"/>
                </a:solidFill>
                <a:latin typeface="+mj-lt"/>
                <a:ea typeface="+mn-ea"/>
                <a:cs typeface="+mn-cs"/>
              </a:rPr>
              <a:t>@</a:t>
            </a:r>
            <a:r>
              <a:rPr lang="fr-FR" sz="1600" kern="1200" baseline="0" err="1">
                <a:solidFill>
                  <a:schemeClr val="tx1"/>
                </a:solidFill>
                <a:latin typeface="+mj-lt"/>
                <a:ea typeface="+mn-ea"/>
                <a:cs typeface="+mn-cs"/>
              </a:rPr>
              <a:t>OECD_Local</a:t>
            </a:r>
            <a:r>
              <a:rPr lang="de-DE" sz="1333" kern="1200" baseline="0">
                <a:solidFill>
                  <a:schemeClr val="tx1"/>
                </a:solidFill>
                <a:latin typeface="Arial"/>
                <a:ea typeface="+mn-ea"/>
                <a:cs typeface="+mn-cs"/>
              </a:rPr>
              <a:t> | </a:t>
            </a:r>
            <a:endParaRPr lang="fr-FR" sz="1600" kern="1200" baseline="0">
              <a:solidFill>
                <a:schemeClr val="tx1"/>
              </a:solidFill>
              <a:latin typeface="+mj-lt"/>
              <a:ea typeface="+mn-ea"/>
              <a:cs typeface="+mn-cs"/>
            </a:endParaRPr>
          </a:p>
        </p:txBody>
      </p:sp>
      <p:pic>
        <p:nvPicPr>
          <p:cNvPr id="10" name="Image 10"/>
          <p:cNvPicPr>
            <a:picLocks noChangeAspect="1"/>
          </p:cNvPicPr>
          <p:nvPr/>
        </p:nvPicPr>
        <p:blipFill>
          <a:blip r:embed="rId7" cstate="print"/>
          <a:stretch>
            <a:fillRect/>
          </a:stretch>
        </p:blipFill>
        <p:spPr>
          <a:xfrm>
            <a:off x="339109" y="199396"/>
            <a:ext cx="567708" cy="1180833"/>
          </a:xfrm>
          <a:prstGeom prst="rect">
            <a:avLst/>
          </a:prstGeom>
        </p:spPr>
      </p:pic>
    </p:spTree>
    <p:extLst>
      <p:ext uri="{BB962C8B-B14F-4D97-AF65-F5344CB8AC3E}">
        <p14:creationId xmlns:p14="http://schemas.microsoft.com/office/powerpoint/2010/main" val="230716394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hdr="0" dt="0"/>
  <p:txStyles>
    <p:titleStyle>
      <a:lvl1pPr algn="l" defTabSz="1219170" rtl="0" eaLnBrk="1" latinLnBrk="0" hangingPunct="1">
        <a:lnSpc>
          <a:spcPts val="4533"/>
        </a:lnSpc>
        <a:spcBef>
          <a:spcPct val="0"/>
        </a:spcBef>
        <a:buNone/>
        <a:defRPr sz="4000" b="1" kern="1200">
          <a:solidFill>
            <a:schemeClr val="bg1"/>
          </a:solidFill>
          <a:latin typeface="Arial"/>
          <a:ea typeface="+mj-ea"/>
          <a:cs typeface="+mj-cs"/>
        </a:defRPr>
      </a:lvl1pPr>
    </p:titleStyle>
    <p:bodyStyle>
      <a:lvl1pPr marL="457189" indent="-457189" algn="l" defTabSz="1219170" rtl="0" eaLnBrk="1" latinLnBrk="0" hangingPunct="1">
        <a:spcBef>
          <a:spcPct val="20000"/>
        </a:spcBef>
        <a:buFont typeface="Arial" pitchFamily="34" charset="0"/>
        <a:buChar char="•"/>
        <a:defRPr sz="3733" kern="1200">
          <a:solidFill>
            <a:srgbClr val="595959"/>
          </a:solidFill>
          <a:latin typeface="+mn-lt"/>
          <a:ea typeface="+mn-ea"/>
          <a:cs typeface="+mn-cs"/>
        </a:defRPr>
      </a:lvl1pPr>
      <a:lvl2pPr marL="990575" indent="-380990" algn="l" defTabSz="1219170" rtl="0" eaLnBrk="1" latinLnBrk="0" hangingPunct="1">
        <a:spcBef>
          <a:spcPct val="20000"/>
        </a:spcBef>
        <a:buClr>
          <a:srgbClr val="727272"/>
        </a:buClr>
        <a:buFont typeface="Arial" pitchFamily="34" charset="0"/>
        <a:buChar char="–"/>
        <a:defRPr sz="3200" kern="1200">
          <a:solidFill>
            <a:srgbClr val="595959"/>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667" kern="1200">
          <a:solidFill>
            <a:srgbClr val="595959"/>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133" kern="1200">
          <a:solidFill>
            <a:srgbClr val="595959"/>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600" kern="1200">
          <a:solidFill>
            <a:srgbClr val="595959"/>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3"/>
            </p:custDataLst>
            <p:extLst>
              <p:ext uri="{D42A27DB-BD31-4B8C-83A1-F6EECF244321}">
                <p14:modId xmlns:p14="http://schemas.microsoft.com/office/powerpoint/2010/main" val="265613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16" imgH="416" progId="TCLayout.ActiveDocument.1">
                  <p:embed/>
                </p:oleObj>
              </mc:Choice>
              <mc:Fallback>
                <p:oleObj name="think-cell Slide" r:id="rId14" imgW="416" imgH="416" progId="TCLayout.ActiveDocument.1">
                  <p:embed/>
                  <p:pic>
                    <p:nvPicPr>
                      <p:cNvPr id="5" name="Object 4" hidden="1"/>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6543DE36-CCA6-07E3-0D93-6A11F5E7065C}"/>
              </a:ext>
            </a:extLst>
          </p:cNvPr>
          <p:cNvSpPr txBox="1">
            <a:spLocks/>
          </p:cNvSpPr>
          <p:nvPr userDrawn="1"/>
        </p:nvSpPr>
        <p:spPr>
          <a:xfrm>
            <a:off x="0" y="6645897"/>
            <a:ext cx="12192000" cy="212103"/>
          </a:xfrm>
          <a:prstGeom prst="rect">
            <a:avLst/>
          </a:prstGeom>
          <a:solidFill>
            <a:schemeClr val="accent2"/>
          </a:solidFill>
        </p:spPr>
        <p:txBody>
          <a:bodyPr vert="horz" lIns="91440" tIns="45720" rIns="91440" bIns="45720" rtlCol="0" anchor="ctr">
            <a:normAutofit fontScale="25000" lnSpcReduction="20000"/>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7" name="Title 1">
            <a:extLst>
              <a:ext uri="{FF2B5EF4-FFF2-40B4-BE49-F238E27FC236}">
                <a16:creationId xmlns:a16="http://schemas.microsoft.com/office/drawing/2014/main" id="{756E47BD-EDA0-8127-BF95-8E0C11CB519B}"/>
              </a:ext>
            </a:extLst>
          </p:cNvPr>
          <p:cNvSpPr txBox="1">
            <a:spLocks/>
          </p:cNvSpPr>
          <p:nvPr userDrawn="1"/>
        </p:nvSpPr>
        <p:spPr>
          <a:xfrm>
            <a:off x="0" y="0"/>
            <a:ext cx="12192000" cy="1046375"/>
          </a:xfrm>
          <a:prstGeom prst="rect">
            <a:avLst/>
          </a:prstGeom>
          <a:solidFill>
            <a:schemeClr val="tx2">
              <a:lumMod val="50000"/>
            </a:schemeClr>
          </a:solidFill>
        </p:spPr>
        <p:txBody>
          <a:bodyPr vert="horz" lIns="91440" tIns="45720" rIns="91440" bIns="45720" rtlCol="0" anchor="ctr">
            <a:normAutofit/>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2" name="Title Placeholder 1"/>
          <p:cNvSpPr>
            <a:spLocks noGrp="1"/>
          </p:cNvSpPr>
          <p:nvPr>
            <p:ph type="title"/>
          </p:nvPr>
        </p:nvSpPr>
        <p:spPr>
          <a:xfrm>
            <a:off x="0" y="-1"/>
            <a:ext cx="12012706" cy="10463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4311" y="1253330"/>
            <a:ext cx="11699449" cy="5103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252678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marL="112713" indent="0" algn="l" defTabSz="914363" rtl="0" eaLnBrk="1" latinLnBrk="0" hangingPunct="1">
        <a:lnSpc>
          <a:spcPct val="120000"/>
        </a:lnSpc>
        <a:spcBef>
          <a:spcPct val="0"/>
        </a:spcBef>
        <a:buNone/>
        <a:defRPr sz="2400" kern="1200">
          <a:solidFill>
            <a:schemeClr val="bg1"/>
          </a:solidFill>
          <a:latin typeface="+mj-lt"/>
          <a:ea typeface="+mj-ea"/>
          <a:cs typeface="Helvetica" panose="020B0604020202020204" pitchFamily="34" charset="0"/>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43DE36-CCA6-07E3-0D93-6A11F5E7065C}"/>
              </a:ext>
            </a:extLst>
          </p:cNvPr>
          <p:cNvSpPr txBox="1">
            <a:spLocks/>
          </p:cNvSpPr>
          <p:nvPr userDrawn="1"/>
        </p:nvSpPr>
        <p:spPr>
          <a:xfrm>
            <a:off x="0" y="6645897"/>
            <a:ext cx="12192000" cy="212103"/>
          </a:xfrm>
          <a:prstGeom prst="rect">
            <a:avLst/>
          </a:prstGeom>
          <a:solidFill>
            <a:schemeClr val="accent2"/>
          </a:solidFill>
        </p:spPr>
        <p:txBody>
          <a:bodyPr vert="horz" lIns="91440" tIns="45720" rIns="91440" bIns="45720" rtlCol="0" anchor="ctr">
            <a:normAutofit fontScale="25000" lnSpcReduction="20000"/>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7" name="Title 1">
            <a:extLst>
              <a:ext uri="{FF2B5EF4-FFF2-40B4-BE49-F238E27FC236}">
                <a16:creationId xmlns:a16="http://schemas.microsoft.com/office/drawing/2014/main" id="{756E47BD-EDA0-8127-BF95-8E0C11CB519B}"/>
              </a:ext>
            </a:extLst>
          </p:cNvPr>
          <p:cNvSpPr txBox="1">
            <a:spLocks/>
          </p:cNvSpPr>
          <p:nvPr userDrawn="1"/>
        </p:nvSpPr>
        <p:spPr>
          <a:xfrm>
            <a:off x="0" y="0"/>
            <a:ext cx="12192000" cy="1046375"/>
          </a:xfrm>
          <a:prstGeom prst="rect">
            <a:avLst/>
          </a:prstGeom>
          <a:solidFill>
            <a:schemeClr val="tx2">
              <a:lumMod val="50000"/>
            </a:schemeClr>
          </a:solidFill>
        </p:spPr>
        <p:txBody>
          <a:bodyPr vert="horz" lIns="91440" tIns="45720" rIns="91440" bIns="45720" rtlCol="0" anchor="ctr">
            <a:normAutofit/>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2" name="Title Placeholder 1"/>
          <p:cNvSpPr>
            <a:spLocks noGrp="1"/>
          </p:cNvSpPr>
          <p:nvPr>
            <p:ph type="title"/>
          </p:nvPr>
        </p:nvSpPr>
        <p:spPr>
          <a:xfrm>
            <a:off x="0" y="-1"/>
            <a:ext cx="12012706" cy="10463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4311" y="1253330"/>
            <a:ext cx="11699449" cy="5103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13462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9" r:id="rId15"/>
    <p:sldLayoutId id="2147483770" r:id="rId16"/>
  </p:sldLayoutIdLst>
  <p:hf hdr="0" ftr="0" dt="0"/>
  <p:txStyles>
    <p:titleStyle>
      <a:lvl1pPr marL="112713" indent="0" algn="l" defTabSz="914363" rtl="0" eaLnBrk="1" latinLnBrk="0" hangingPunct="1">
        <a:lnSpc>
          <a:spcPct val="120000"/>
        </a:lnSpc>
        <a:spcBef>
          <a:spcPct val="0"/>
        </a:spcBef>
        <a:buNone/>
        <a:defRPr sz="2400" kern="1200">
          <a:solidFill>
            <a:schemeClr val="bg1"/>
          </a:solidFill>
          <a:latin typeface="+mj-lt"/>
          <a:ea typeface="+mj-ea"/>
          <a:cs typeface="Helvetica" panose="020B0604020202020204" pitchFamily="34" charset="0"/>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6"/>
            </p:custDataLst>
            <p:extLst>
              <p:ext uri="{D42A27DB-BD31-4B8C-83A1-F6EECF244321}">
                <p14:modId xmlns:p14="http://schemas.microsoft.com/office/powerpoint/2010/main" val="265613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16" imgH="416" progId="TCLayout.ActiveDocument.1">
                  <p:embed/>
                </p:oleObj>
              </mc:Choice>
              <mc:Fallback>
                <p:oleObj name="think-cell Slide" r:id="rId17" imgW="416" imgH="416" progId="TCLayout.ActiveDocument.1">
                  <p:embed/>
                  <p:pic>
                    <p:nvPicPr>
                      <p:cNvPr id="5" name="Object 4" hidden="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6543DE36-CCA6-07E3-0D93-6A11F5E7065C}"/>
              </a:ext>
            </a:extLst>
          </p:cNvPr>
          <p:cNvSpPr txBox="1">
            <a:spLocks/>
          </p:cNvSpPr>
          <p:nvPr userDrawn="1"/>
        </p:nvSpPr>
        <p:spPr>
          <a:xfrm>
            <a:off x="0" y="6645897"/>
            <a:ext cx="12192000" cy="212103"/>
          </a:xfrm>
          <a:prstGeom prst="rect">
            <a:avLst/>
          </a:prstGeom>
          <a:solidFill>
            <a:schemeClr val="accent2"/>
          </a:solidFill>
        </p:spPr>
        <p:txBody>
          <a:bodyPr vert="horz" lIns="91440" tIns="45720" rIns="91440" bIns="45720" rtlCol="0" anchor="ctr">
            <a:normAutofit fontScale="25000" lnSpcReduction="20000"/>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7" name="Title 1">
            <a:extLst>
              <a:ext uri="{FF2B5EF4-FFF2-40B4-BE49-F238E27FC236}">
                <a16:creationId xmlns:a16="http://schemas.microsoft.com/office/drawing/2014/main" id="{756E47BD-EDA0-8127-BF95-8E0C11CB519B}"/>
              </a:ext>
            </a:extLst>
          </p:cNvPr>
          <p:cNvSpPr txBox="1">
            <a:spLocks/>
          </p:cNvSpPr>
          <p:nvPr userDrawn="1"/>
        </p:nvSpPr>
        <p:spPr>
          <a:xfrm>
            <a:off x="0" y="0"/>
            <a:ext cx="12192000" cy="1046375"/>
          </a:xfrm>
          <a:prstGeom prst="rect">
            <a:avLst/>
          </a:prstGeom>
          <a:solidFill>
            <a:schemeClr val="tx2">
              <a:lumMod val="50000"/>
            </a:schemeClr>
          </a:solidFill>
        </p:spPr>
        <p:txBody>
          <a:bodyPr vert="horz" lIns="91440" tIns="45720" rIns="91440" bIns="45720" rtlCol="0" anchor="ctr">
            <a:normAutofit/>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2" name="Title Placeholder 1"/>
          <p:cNvSpPr>
            <a:spLocks noGrp="1"/>
          </p:cNvSpPr>
          <p:nvPr>
            <p:ph type="title"/>
          </p:nvPr>
        </p:nvSpPr>
        <p:spPr>
          <a:xfrm>
            <a:off x="0" y="-1"/>
            <a:ext cx="12012706" cy="10463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4311" y="1253330"/>
            <a:ext cx="11699449" cy="5103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276382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hf sldNum="0" hdr="0" ftr="0" dt="0"/>
  <p:txStyles>
    <p:titleStyle>
      <a:lvl1pPr marL="112713" indent="0" algn="l" defTabSz="914363" rtl="0" eaLnBrk="1" latinLnBrk="0" hangingPunct="1">
        <a:lnSpc>
          <a:spcPct val="120000"/>
        </a:lnSpc>
        <a:spcBef>
          <a:spcPct val="0"/>
        </a:spcBef>
        <a:buNone/>
        <a:defRPr sz="2400" kern="1200">
          <a:solidFill>
            <a:schemeClr val="bg1"/>
          </a:solidFill>
          <a:latin typeface="+mj-lt"/>
          <a:ea typeface="+mj-ea"/>
          <a:cs typeface="Helvetica" panose="020B0604020202020204" pitchFamily="34" charset="0"/>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11.xml"/><Relationship Id="rId7" Type="http://schemas.openxmlformats.org/officeDocument/2006/relationships/image" Target="../media/image32.png"/><Relationship Id="rId2" Type="http://schemas.openxmlformats.org/officeDocument/2006/relationships/slideLayout" Target="../slideLayouts/slideLayout43.xml"/><Relationship Id="rId1" Type="http://schemas.openxmlformats.org/officeDocument/2006/relationships/tags" Target="../tags/tag14.xml"/><Relationship Id="rId6" Type="http://schemas.openxmlformats.org/officeDocument/2006/relationships/image" Target="../media/image31.jpeg"/><Relationship Id="rId5" Type="http://schemas.openxmlformats.org/officeDocument/2006/relationships/image" Target="../media/image9.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12.xml"/><Relationship Id="rId7" Type="http://schemas.openxmlformats.org/officeDocument/2006/relationships/image" Target="../media/image32.png"/><Relationship Id="rId2" Type="http://schemas.openxmlformats.org/officeDocument/2006/relationships/slideLayout" Target="../slideLayouts/slideLayout43.xml"/><Relationship Id="rId1" Type="http://schemas.openxmlformats.org/officeDocument/2006/relationships/tags" Target="../tags/tag15.xml"/><Relationship Id="rId6" Type="http://schemas.openxmlformats.org/officeDocument/2006/relationships/image" Target="../media/image9.emf"/><Relationship Id="rId5" Type="http://schemas.openxmlformats.org/officeDocument/2006/relationships/oleObject" Target="../embeddings/oleObject8.bin"/><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3.xml"/><Relationship Id="rId1" Type="http://schemas.openxmlformats.org/officeDocument/2006/relationships/tags" Target="../tags/tag16.x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slideLayout" Target="../slideLayouts/slideLayout43.xml"/><Relationship Id="rId7" Type="http://schemas.openxmlformats.org/officeDocument/2006/relationships/image" Target="../media/image32.png"/><Relationship Id="rId2" Type="http://schemas.openxmlformats.org/officeDocument/2006/relationships/tags" Target="../tags/tag17.xml"/><Relationship Id="rId1" Type="http://schemas.openxmlformats.org/officeDocument/2006/relationships/themeOverride" Target="../theme/themeOverride3.xml"/><Relationship Id="rId6" Type="http://schemas.openxmlformats.org/officeDocument/2006/relationships/image" Target="../media/image9.emf"/><Relationship Id="rId5" Type="http://schemas.openxmlformats.org/officeDocument/2006/relationships/oleObject" Target="../embeddings/oleObject8.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18.xml"/><Relationship Id="rId1" Type="http://schemas.openxmlformats.org/officeDocument/2006/relationships/themeOverride" Target="../theme/themeOverride4.x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6.xml"/><Relationship Id="rId1" Type="http://schemas.openxmlformats.org/officeDocument/2006/relationships/themeOverride" Target="../theme/themeOverride5.xml"/><Relationship Id="rId5" Type="http://schemas.openxmlformats.org/officeDocument/2006/relationships/image" Target="../media/image35.sv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3.xml"/><Relationship Id="rId1" Type="http://schemas.openxmlformats.org/officeDocument/2006/relationships/tags" Target="../tags/tag19.xml"/><Relationship Id="rId5" Type="http://schemas.openxmlformats.org/officeDocument/2006/relationships/image" Target="../media/image9.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10.xml"/><Relationship Id="rId1" Type="http://schemas.openxmlformats.org/officeDocument/2006/relationships/themeOverride" Target="../theme/themeOverride1.x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3.svg"/><Relationship Id="rId2" Type="http://schemas.openxmlformats.org/officeDocument/2006/relationships/slideLayout" Target="../slideLayouts/slideLayout43.xml"/><Relationship Id="rId1" Type="http://schemas.openxmlformats.org/officeDocument/2006/relationships/tags" Target="../tags/tag20.xml"/><Relationship Id="rId6" Type="http://schemas.openxmlformats.org/officeDocument/2006/relationships/image" Target="../media/image32.png"/><Relationship Id="rId5" Type="http://schemas.openxmlformats.org/officeDocument/2006/relationships/image" Target="../media/image9.emf"/><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3.xml"/><Relationship Id="rId1" Type="http://schemas.openxmlformats.org/officeDocument/2006/relationships/tags" Target="../tags/tag21.x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3.svg"/><Relationship Id="rId2" Type="http://schemas.openxmlformats.org/officeDocument/2006/relationships/slideLayout" Target="../slideLayouts/slideLayout37.xml"/><Relationship Id="rId1" Type="http://schemas.openxmlformats.org/officeDocument/2006/relationships/tags" Target="../tags/tag22.xml"/><Relationship Id="rId6" Type="http://schemas.openxmlformats.org/officeDocument/2006/relationships/image" Target="../media/image32.png"/><Relationship Id="rId5" Type="http://schemas.openxmlformats.org/officeDocument/2006/relationships/image" Target="../media/image36.e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3.svg"/><Relationship Id="rId2" Type="http://schemas.openxmlformats.org/officeDocument/2006/relationships/slideLayout" Target="../slideLayouts/slideLayout43.xml"/><Relationship Id="rId1" Type="http://schemas.openxmlformats.org/officeDocument/2006/relationships/tags" Target="../tags/tag23.xml"/><Relationship Id="rId6" Type="http://schemas.openxmlformats.org/officeDocument/2006/relationships/image" Target="../media/image32.png"/><Relationship Id="rId5" Type="http://schemas.openxmlformats.org/officeDocument/2006/relationships/image" Target="../media/image9.e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3.svg"/><Relationship Id="rId2" Type="http://schemas.openxmlformats.org/officeDocument/2006/relationships/slideLayout" Target="../slideLayouts/slideLayout43.xml"/><Relationship Id="rId1" Type="http://schemas.openxmlformats.org/officeDocument/2006/relationships/tags" Target="../tags/tag24.xml"/><Relationship Id="rId6" Type="http://schemas.openxmlformats.org/officeDocument/2006/relationships/image" Target="../media/image32.png"/><Relationship Id="rId5" Type="http://schemas.openxmlformats.org/officeDocument/2006/relationships/image" Target="../media/image9.emf"/><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3.xml"/><Relationship Id="rId1" Type="http://schemas.openxmlformats.org/officeDocument/2006/relationships/tags" Target="../tags/tag25.x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6.xml"/><Relationship Id="rId7" Type="http://schemas.openxmlformats.org/officeDocument/2006/relationships/image" Target="../media/image38.svg"/><Relationship Id="rId2" Type="http://schemas.openxmlformats.org/officeDocument/2006/relationships/slideLayout" Target="../slideLayouts/slideLayout43.xml"/><Relationship Id="rId1" Type="http://schemas.openxmlformats.org/officeDocument/2006/relationships/tags" Target="../tags/tag26.xml"/><Relationship Id="rId6" Type="http://schemas.openxmlformats.org/officeDocument/2006/relationships/image" Target="../media/image37.png"/><Relationship Id="rId5" Type="http://schemas.openxmlformats.org/officeDocument/2006/relationships/image" Target="../media/image9.emf"/><Relationship Id="rId4" Type="http://schemas.openxmlformats.org/officeDocument/2006/relationships/oleObject" Target="../embeddings/oleObject8.bin"/><Relationship Id="rId9" Type="http://schemas.openxmlformats.org/officeDocument/2006/relationships/image" Target="../media/image33.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3.svg"/><Relationship Id="rId2" Type="http://schemas.openxmlformats.org/officeDocument/2006/relationships/slideLayout" Target="../slideLayouts/slideLayout37.xml"/><Relationship Id="rId1" Type="http://schemas.openxmlformats.org/officeDocument/2006/relationships/tags" Target="../tags/tag27.xml"/><Relationship Id="rId6" Type="http://schemas.openxmlformats.org/officeDocument/2006/relationships/image" Target="../media/image32.png"/><Relationship Id="rId5" Type="http://schemas.openxmlformats.org/officeDocument/2006/relationships/image" Target="../media/image36.emf"/><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3.svg"/><Relationship Id="rId2" Type="http://schemas.openxmlformats.org/officeDocument/2006/relationships/slideLayout" Target="../slideLayouts/slideLayout43.xml"/><Relationship Id="rId1" Type="http://schemas.openxmlformats.org/officeDocument/2006/relationships/tags" Target="../tags/tag28.xml"/><Relationship Id="rId6" Type="http://schemas.openxmlformats.org/officeDocument/2006/relationships/image" Target="../media/image32.png"/><Relationship Id="rId5" Type="http://schemas.openxmlformats.org/officeDocument/2006/relationships/image" Target="../media/image9.emf"/><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29.xml"/><Relationship Id="rId7" Type="http://schemas.openxmlformats.org/officeDocument/2006/relationships/image" Target="../media/image32.png"/><Relationship Id="rId2" Type="http://schemas.openxmlformats.org/officeDocument/2006/relationships/slideLayout" Target="../slideLayouts/slideLayout37.xml"/><Relationship Id="rId1" Type="http://schemas.openxmlformats.org/officeDocument/2006/relationships/tags" Target="../tags/tag29.xml"/><Relationship Id="rId6" Type="http://schemas.openxmlformats.org/officeDocument/2006/relationships/image" Target="../media/image30.png"/><Relationship Id="rId5" Type="http://schemas.openxmlformats.org/officeDocument/2006/relationships/image" Target="../media/image36.emf"/><Relationship Id="rId4" Type="http://schemas.openxmlformats.org/officeDocument/2006/relationships/oleObject" Target="../embeddings/oleObject10.bin"/><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7.gif"/><Relationship Id="rId7" Type="http://schemas.openxmlformats.org/officeDocument/2006/relationships/image" Target="../media/image21.jpeg"/><Relationship Id="rId12"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jpeg"/><Relationship Id="rId10" Type="http://schemas.openxmlformats.org/officeDocument/2006/relationships/image" Target="../media/image23.png"/><Relationship Id="rId4" Type="http://schemas.openxmlformats.org/officeDocument/2006/relationships/image" Target="../media/image18.jpeg"/><Relationship Id="rId9" Type="http://schemas.openxmlformats.org/officeDocument/2006/relationships/image" Target="cid:image001.png@01D9FAC6.57206630"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3.xml"/><Relationship Id="rId1" Type="http://schemas.openxmlformats.org/officeDocument/2006/relationships/tags" Target="../tags/tag30.xml"/><Relationship Id="rId5" Type="http://schemas.openxmlformats.org/officeDocument/2006/relationships/image" Target="../media/image9.e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3.xml"/><Relationship Id="rId1" Type="http://schemas.openxmlformats.org/officeDocument/2006/relationships/tags" Target="../tags/tag31.xml"/><Relationship Id="rId5" Type="http://schemas.openxmlformats.org/officeDocument/2006/relationships/image" Target="../media/image9.emf"/><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3.xml"/><Relationship Id="rId1" Type="http://schemas.openxmlformats.org/officeDocument/2006/relationships/tags" Target="../tags/tag32.xml"/><Relationship Id="rId5" Type="http://schemas.openxmlformats.org/officeDocument/2006/relationships/image" Target="../media/image9.e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hyperlink" Target="http://www.wefinancecode.org/" TargetMode="External"/><Relationship Id="rId2" Type="http://schemas.openxmlformats.org/officeDocument/2006/relationships/slideLayout" Target="../slideLayouts/slideLayout43.xml"/><Relationship Id="rId1" Type="http://schemas.openxmlformats.org/officeDocument/2006/relationships/tags" Target="../tags/tag33.xml"/><Relationship Id="rId6" Type="http://schemas.openxmlformats.org/officeDocument/2006/relationships/hyperlink" Target="https://www.surveymonkey.com/r/CVN2R5Y" TargetMode="External"/><Relationship Id="rId5" Type="http://schemas.openxmlformats.org/officeDocument/2006/relationships/image" Target="../media/image9.emf"/><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5.xml"/><Relationship Id="rId7" Type="http://schemas.openxmlformats.org/officeDocument/2006/relationships/image" Target="../media/image28.png"/><Relationship Id="rId2" Type="http://schemas.openxmlformats.org/officeDocument/2006/relationships/slideLayout" Target="../slideLayouts/slideLayout43.xml"/><Relationship Id="rId1" Type="http://schemas.openxmlformats.org/officeDocument/2006/relationships/tags" Target="../tags/tag11.xml"/><Relationship Id="rId6" Type="http://schemas.openxmlformats.org/officeDocument/2006/relationships/image" Target="../media/image27.png"/><Relationship Id="rId5" Type="http://schemas.openxmlformats.org/officeDocument/2006/relationships/image" Target="../media/image9.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30.png"/><Relationship Id="rId2" Type="http://schemas.openxmlformats.org/officeDocument/2006/relationships/tags" Target="../tags/tag12.xml"/><Relationship Id="rId1" Type="http://schemas.openxmlformats.org/officeDocument/2006/relationships/themeOverride" Target="../theme/themeOverride2.x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7.xml"/><Relationship Id="rId1" Type="http://schemas.openxmlformats.org/officeDocument/2006/relationships/tags" Target="../tags/tag13.xml"/><Relationship Id="rId5" Type="http://schemas.openxmlformats.org/officeDocument/2006/relationships/image" Target="../media/image9.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12A977-2A43-6674-7C09-9CD60A232343}"/>
              </a:ext>
            </a:extLst>
          </p:cNvPr>
          <p:cNvSpPr/>
          <p:nvPr/>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EA001F8C-32AA-CA77-9252-AE39AC649A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05098" y="921728"/>
            <a:ext cx="2124602" cy="787353"/>
          </a:xfrm>
          <a:prstGeom prst="rect">
            <a:avLst/>
          </a:prstGeom>
        </p:spPr>
      </p:pic>
      <p:sp>
        <p:nvSpPr>
          <p:cNvPr id="13" name="TextBox 12">
            <a:extLst>
              <a:ext uri="{FF2B5EF4-FFF2-40B4-BE49-F238E27FC236}">
                <a16:creationId xmlns:a16="http://schemas.microsoft.com/office/drawing/2014/main" id="{165F713E-DFA9-0A75-4A5C-D6D3EC1861BF}"/>
              </a:ext>
            </a:extLst>
          </p:cNvPr>
          <p:cNvSpPr txBox="1"/>
          <p:nvPr/>
        </p:nvSpPr>
        <p:spPr>
          <a:xfrm>
            <a:off x="1062300" y="1481418"/>
            <a:ext cx="9667508" cy="3765646"/>
          </a:xfrm>
          <a:prstGeom prst="rect">
            <a:avLst/>
          </a:prstGeom>
          <a:noFill/>
        </p:spPr>
        <p:txBody>
          <a:bodyPr wrap="square" rtlCol="0">
            <a:spAutoFit/>
          </a:bodyPr>
          <a:lstStyle/>
          <a:p>
            <a:pPr marL="0" marR="0" lvl="0" indent="0" algn="l" defTabSz="380985" rtl="0" eaLnBrk="1" fontAlgn="auto" latinLnBrk="0" hangingPunct="0">
              <a:lnSpc>
                <a:spcPct val="125000"/>
              </a:lnSpc>
              <a:spcBef>
                <a:spcPts val="0"/>
              </a:spcBef>
              <a:spcAft>
                <a:spcPts val="0"/>
              </a:spcAft>
              <a:buClrTx/>
              <a:buSzTx/>
              <a:buFontTx/>
              <a:buNone/>
              <a:tabLst/>
              <a:defRPr/>
            </a:pPr>
            <a:r>
              <a:rPr kumimoji="0" lang="en-US" sz="3333" b="0" i="0" u="none" strike="noStrike" kern="1200" cap="none" spc="0" normalizeH="0" baseline="0" noProof="0" dirty="0">
                <a:ln>
                  <a:noFill/>
                </a:ln>
                <a:solidFill>
                  <a:prstClr val="white"/>
                </a:solidFill>
                <a:effectLst/>
                <a:uLnTx/>
                <a:uFillTx/>
                <a:latin typeface="Helvetica" pitchFamily="2" charset="0"/>
                <a:ea typeface="+mn-ea"/>
                <a:cs typeface="Lato Light"/>
              </a:rPr>
              <a:t>WE </a:t>
            </a:r>
            <a:r>
              <a:rPr kumimoji="0" lang="en-US" sz="3333" b="0" i="0" u="none" strike="noStrike" kern="1200" cap="none" spc="0" normalizeH="0" baseline="0" noProof="0">
                <a:ln>
                  <a:noFill/>
                </a:ln>
                <a:solidFill>
                  <a:schemeClr val="bg1"/>
                </a:solidFill>
                <a:effectLst/>
                <a:uLnTx/>
                <a:uFillTx/>
                <a:latin typeface="Helvetica" pitchFamily="2" charset="0"/>
                <a:ea typeface="+mn-ea"/>
                <a:cs typeface="Lato Light"/>
              </a:rPr>
              <a:t>Finance Code</a:t>
            </a:r>
          </a:p>
          <a:p>
            <a:pPr marL="0" marR="0" lvl="0" indent="0" algn="l" defTabSz="380985" rtl="0" eaLnBrk="1" fontAlgn="auto" latinLnBrk="0" hangingPunct="0">
              <a:lnSpc>
                <a:spcPct val="125000"/>
              </a:lnSpc>
              <a:spcBef>
                <a:spcPts val="0"/>
              </a:spcBef>
              <a:spcAft>
                <a:spcPts val="0"/>
              </a:spcAft>
              <a:buClrTx/>
              <a:buSzTx/>
              <a:buFontTx/>
              <a:buNone/>
              <a:tabLst/>
              <a:defRPr/>
            </a:pPr>
            <a:r>
              <a:rPr lang="en-US" sz="3600" b="1" dirty="0">
                <a:solidFill>
                  <a:schemeClr val="bg1"/>
                </a:solidFill>
                <a:latin typeface="Helvetica" pitchFamily="2" charset="0"/>
                <a:cs typeface="Lato Light"/>
                <a:sym typeface="Montserrat"/>
              </a:rPr>
              <a:t>Implementation Partner Kick-off</a:t>
            </a:r>
            <a:endParaRPr kumimoji="0" lang="en-US" sz="3333" b="1" i="0" u="none" strike="noStrike" kern="1200" cap="none" spc="0" normalizeH="0" baseline="0" noProof="0" dirty="0">
              <a:ln>
                <a:noFill/>
              </a:ln>
              <a:solidFill>
                <a:srgbClr val="EC6359"/>
              </a:solidFill>
              <a:effectLst/>
              <a:uLnTx/>
              <a:uFillTx/>
              <a:latin typeface="Helvetica" pitchFamily="2" charset="0"/>
              <a:ea typeface="+mn-ea"/>
              <a:cs typeface="Lato Ligh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kumimoji="0" lang="en-US" sz="3333" b="0" i="0" u="none" strike="noStrike" kern="1200" cap="none" spc="0" normalizeH="0" baseline="0" noProof="0" dirty="0">
              <a:ln>
                <a:noFill/>
              </a:ln>
              <a:solidFill>
                <a:srgbClr val="EC6359"/>
              </a:solidFill>
              <a:effectLst/>
              <a:uLnTx/>
              <a:uFillTx/>
              <a:latin typeface="Helvetica" pitchFamily="2" charset="0"/>
              <a:ea typeface="+mn-ea"/>
              <a:cs typeface="Lato Ligh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lang="en-US" sz="3333" dirty="0">
              <a:solidFill>
                <a:srgbClr val="EC6359"/>
              </a:solidFill>
              <a:latin typeface="Helvetica" pitchFamily="2" charset="0"/>
              <a:cs typeface="Lato Ligh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kumimoji="0" lang="en-US" sz="3333" b="0" i="0" u="none" strike="noStrike" kern="1200" cap="none" spc="0" normalizeH="0" baseline="0" noProof="0" dirty="0">
              <a:ln>
                <a:noFill/>
              </a:ln>
              <a:solidFill>
                <a:srgbClr val="EC6359"/>
              </a:solidFill>
              <a:effectLst/>
              <a:uLnTx/>
              <a:uFillTx/>
              <a:latin typeface="Helvetica" pitchFamily="2" charset="0"/>
              <a:ea typeface="+mn-ea"/>
              <a:cs typeface="Lato Light"/>
            </a:endParaRPr>
          </a:p>
          <a:p>
            <a:pPr marL="0" marR="0" lvl="0" indent="0" algn="r" defTabSz="380985" rtl="0" eaLnBrk="1" fontAlgn="auto" latinLnBrk="0" hangingPunct="0">
              <a:lnSpc>
                <a:spcPct val="12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C6359"/>
                </a:solidFill>
                <a:effectLst/>
                <a:uLnTx/>
                <a:uFillTx/>
                <a:latin typeface="Helvetica" pitchFamily="2" charset="0"/>
                <a:ea typeface="+mn-ea"/>
                <a:cs typeface="Lato Light"/>
              </a:rPr>
              <a:t>October 2023</a:t>
            </a:r>
            <a:endParaRPr kumimoji="0" lang="en-US" sz="2400" b="0" i="0" u="none" strike="noStrike" kern="1200" cap="none" spc="0" normalizeH="0" baseline="0" noProof="0">
              <a:ln>
                <a:noFill/>
              </a:ln>
              <a:solidFill>
                <a:srgbClr val="EC6359"/>
              </a:solidFill>
              <a:effectLst/>
              <a:uLnTx/>
              <a:uFillTx/>
              <a:latin typeface="Helvetica" pitchFamily="2" charset="0"/>
              <a:ea typeface="+mn-ea"/>
              <a:cs typeface="Lato Light"/>
            </a:endParaRPr>
          </a:p>
        </p:txBody>
      </p:sp>
      <p:sp>
        <p:nvSpPr>
          <p:cNvPr id="8" name="Rectangle 7">
            <a:extLst>
              <a:ext uri="{FF2B5EF4-FFF2-40B4-BE49-F238E27FC236}">
                <a16:creationId xmlns:a16="http://schemas.microsoft.com/office/drawing/2014/main" id="{287036CA-5C39-F397-4806-F5109CC0FC71}"/>
              </a:ext>
            </a:extLst>
          </p:cNvPr>
          <p:cNvSpPr/>
          <p:nvPr/>
        </p:nvSpPr>
        <p:spPr>
          <a:xfrm>
            <a:off x="982737" y="1643883"/>
            <a:ext cx="60672" cy="547123"/>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logo with text on it&#10;&#10;Description automatically generated">
            <a:extLst>
              <a:ext uri="{FF2B5EF4-FFF2-40B4-BE49-F238E27FC236}">
                <a16:creationId xmlns:a16="http://schemas.microsoft.com/office/drawing/2014/main" id="{1818B1F0-15CB-9CEE-E8CC-9EB15D275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3232" y="2894339"/>
            <a:ext cx="2567643" cy="2686150"/>
          </a:xfrm>
          <a:prstGeom prst="rect">
            <a:avLst/>
          </a:prstGeom>
        </p:spPr>
      </p:pic>
    </p:spTree>
    <p:extLst>
      <p:ext uri="{BB962C8B-B14F-4D97-AF65-F5344CB8AC3E}">
        <p14:creationId xmlns:p14="http://schemas.microsoft.com/office/powerpoint/2010/main" val="3709721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5309F5-2171-B43B-C34F-581071976EDC}"/>
              </a:ext>
            </a:extLst>
          </p:cNvPr>
          <p:cNvSpPr/>
          <p:nvPr/>
        </p:nvSpPr>
        <p:spPr>
          <a:xfrm>
            <a:off x="6641432" y="1194973"/>
            <a:ext cx="5311810" cy="423654"/>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9F33FE8F-C7A0-B8A9-77EA-043C90952F6E}"/>
              </a:ext>
            </a:extLst>
          </p:cNvPr>
          <p:cNvSpPr/>
          <p:nvPr/>
        </p:nvSpPr>
        <p:spPr>
          <a:xfrm>
            <a:off x="414489" y="1194973"/>
            <a:ext cx="5974280" cy="423654"/>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TextBox 30">
            <a:extLst>
              <a:ext uri="{FF2B5EF4-FFF2-40B4-BE49-F238E27FC236}">
                <a16:creationId xmlns:a16="http://schemas.microsoft.com/office/drawing/2014/main" id="{2FB2655A-DC21-61FB-5923-83CDB17A43B4}"/>
              </a:ext>
            </a:extLst>
          </p:cNvPr>
          <p:cNvSpPr txBox="1"/>
          <p:nvPr/>
        </p:nvSpPr>
        <p:spPr>
          <a:xfrm>
            <a:off x="959706" y="239254"/>
            <a:ext cx="1122958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Identification of 1-3 Country Champions </a:t>
            </a: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653134" y="6569867"/>
            <a:ext cx="536154" cy="4287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7" name="TextBox 6">
            <a:extLst>
              <a:ext uri="{FF2B5EF4-FFF2-40B4-BE49-F238E27FC236}">
                <a16:creationId xmlns:a16="http://schemas.microsoft.com/office/drawing/2014/main" id="{1CDC56EF-D857-4D42-1C68-A9FC92686879}"/>
              </a:ext>
            </a:extLst>
          </p:cNvPr>
          <p:cNvSpPr txBox="1"/>
          <p:nvPr/>
        </p:nvSpPr>
        <p:spPr>
          <a:xfrm>
            <a:off x="386746" y="1091444"/>
            <a:ext cx="6134370" cy="547842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prstClr val="black">
                  <a:lumMod val="85000"/>
                  <a:lumOff val="15000"/>
                </a:prstClr>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spc="0" normalizeH="0" noProof="0" dirty="0">
                <a:ln>
                  <a:noFill/>
                </a:ln>
                <a:solidFill>
                  <a:schemeClr val="bg1"/>
                </a:solidFill>
                <a:effectLst/>
                <a:uLnTx/>
                <a:uFillTx/>
                <a:ea typeface="+mn-ea"/>
                <a:cs typeface="Arial" panose="020B0604020202020204" pitchFamily="34" charset="0"/>
              </a:rPr>
              <a:t>What is the role of Champions?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Arial" panose="020B0604020202020204" pitchFamily="34" charset="0"/>
              </a:rPr>
              <a:t>Develop a vision for how the Code’s national program will function in the country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Arial" panose="020B0604020202020204" pitchFamily="34" charset="0"/>
              </a:rPr>
              <a:t>Convene a national public-private sector coalition to implement the Code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Arial" panose="020B0604020202020204" pitchFamily="34" charset="0"/>
              </a:rPr>
              <a:t>Ensure alignment with related national initiatives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Arial" panose="020B0604020202020204" pitchFamily="34" charset="0"/>
              </a:rPr>
              <a:t>Identify and help establish incentives and support for joining the Code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Arial" panose="020B0604020202020204" pitchFamily="34" charset="0"/>
              </a:rPr>
              <a:t>Ensure resources are available to implement the Code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Arial" panose="020B0604020202020204" pitchFamily="34" charset="0"/>
              </a:rPr>
              <a:t>Sign on to the Code and advocate for its adoption by FSPs, other stakeholders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Arial" panose="020B0604020202020204" pitchFamily="34" charset="0"/>
              </a:rPr>
              <a:t>Contribute to the Code’s learnings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Arial" panose="020B0604020202020204" pitchFamily="34" charset="0"/>
              </a:rPr>
              <a:t>Represent the country’s work on the Code at global and national events</a:t>
            </a:r>
          </a:p>
        </p:txBody>
      </p:sp>
      <p:sp>
        <p:nvSpPr>
          <p:cNvPr id="6" name="TextBox 5">
            <a:extLst>
              <a:ext uri="{FF2B5EF4-FFF2-40B4-BE49-F238E27FC236}">
                <a16:creationId xmlns:a16="http://schemas.microsoft.com/office/drawing/2014/main" id="{3CB3D547-6110-3285-FF7F-2BDF741D04A4}"/>
              </a:ext>
            </a:extLst>
          </p:cNvPr>
          <p:cNvSpPr txBox="1"/>
          <p:nvPr/>
        </p:nvSpPr>
        <p:spPr>
          <a:xfrm>
            <a:off x="2712" y="197931"/>
            <a:ext cx="8235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rPr>
              <a:t>1</a:t>
            </a:r>
            <a:r>
              <a:rPr lang="en-US" sz="3200" b="1" dirty="0">
                <a:solidFill>
                  <a:schemeClr val="bg1">
                    <a:lumMod val="85000"/>
                  </a:schemeClr>
                </a:solidFill>
                <a:latin typeface="Helvetica"/>
              </a:rPr>
              <a:t>A</a:t>
            </a:r>
            <a:endPar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endParaRPr>
          </a:p>
        </p:txBody>
      </p:sp>
      <p:cxnSp>
        <p:nvCxnSpPr>
          <p:cNvPr id="20" name="Straight Connector 19">
            <a:extLst>
              <a:ext uri="{FF2B5EF4-FFF2-40B4-BE49-F238E27FC236}">
                <a16:creationId xmlns:a16="http://schemas.microsoft.com/office/drawing/2014/main" id="{5CBB48A6-A1E9-2A91-8339-72A0C5E34B25}"/>
              </a:ext>
            </a:extLst>
          </p:cNvPr>
          <p:cNvCxnSpPr/>
          <p:nvPr/>
        </p:nvCxnSpPr>
        <p:spPr>
          <a:xfrm>
            <a:off x="772417" y="88134"/>
            <a:ext cx="0" cy="8654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508F005-A0B4-8EFD-9F97-DC9004784F9E}"/>
              </a:ext>
            </a:extLst>
          </p:cNvPr>
          <p:cNvSpPr txBox="1"/>
          <p:nvPr/>
        </p:nvSpPr>
        <p:spPr>
          <a:xfrm>
            <a:off x="6693244" y="1241273"/>
            <a:ext cx="5228652"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b="1" dirty="0">
                <a:solidFill>
                  <a:schemeClr val="bg1"/>
                </a:solidFill>
                <a:cs typeface="Arial" panose="020B0604020202020204" pitchFamily="34" charset="0"/>
              </a:rPr>
              <a:t>Ideal Country Champion Features</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Arial" panose="020B0604020202020204" pitchFamily="34" charset="0"/>
              </a:rPr>
              <a:t>C-Suite leaders from the financial sector </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Arial" panose="020B0604020202020204" pitchFamily="34" charset="0"/>
              </a:rPr>
              <a:t>Demonstrated willingness and ability to mobilize community and resources for rollout of Code </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2000" dirty="0">
                <a:solidFill>
                  <a:prstClr val="black">
                    <a:lumMod val="85000"/>
                    <a:lumOff val="15000"/>
                  </a:prstClr>
                </a:solidFill>
                <a:cs typeface="Arial" panose="020B0604020202020204" pitchFamily="34" charset="0"/>
              </a:rPr>
              <a:t>Preferably one Champion each from the public sector (e.g., Deputy CB Governor), financial institution (e.g., Large Bank CEO) and ecosystem (e.g., President of Bankers Association) </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Arial" panose="020B0604020202020204" pitchFamily="34" charset="0"/>
              </a:rPr>
              <a:t>May also include a representative of Funds, Fintech or Angel </a:t>
            </a:r>
            <a:r>
              <a:rPr lang="en-US" sz="2000" dirty="0">
                <a:solidFill>
                  <a:prstClr val="black">
                    <a:lumMod val="85000"/>
                    <a:lumOff val="15000"/>
                  </a:prstClr>
                </a:solidFill>
                <a:cs typeface="Arial" panose="020B0604020202020204" pitchFamily="34" charset="0"/>
              </a:rPr>
              <a:t>industries</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56218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B18D6DA-D570-EC75-554D-3BFCFBA8FF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FB18D6DA-D570-EC75-554D-3BFCFBA8FF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Title 32">
            <a:extLst>
              <a:ext uri="{FF2B5EF4-FFF2-40B4-BE49-F238E27FC236}">
                <a16:creationId xmlns:a16="http://schemas.microsoft.com/office/drawing/2014/main" id="{39FB9F51-9EBC-B305-E765-53DD9AFC7826}"/>
              </a:ext>
            </a:extLst>
          </p:cNvPr>
          <p:cNvSpPr>
            <a:spLocks noGrp="1"/>
          </p:cNvSpPr>
          <p:nvPr>
            <p:ph type="title"/>
          </p:nvPr>
        </p:nvSpPr>
        <p:spPr>
          <a:xfrm>
            <a:off x="875736" y="-1"/>
            <a:ext cx="11136969" cy="1046375"/>
          </a:xfrm>
        </p:spPr>
        <p:txBody>
          <a:bodyPr vert="horz"/>
          <a:lstStyle/>
          <a:p>
            <a:r>
              <a:rPr lang="en-US" dirty="0"/>
              <a:t>Build the Country’s Case for the WE Finance Code </a:t>
            </a:r>
            <a:endParaRPr lang="en-US" noProof="0" dirty="0"/>
          </a:p>
        </p:txBody>
      </p:sp>
      <p:cxnSp>
        <p:nvCxnSpPr>
          <p:cNvPr id="8" name="Straight Connector 7">
            <a:extLst>
              <a:ext uri="{FF2B5EF4-FFF2-40B4-BE49-F238E27FC236}">
                <a16:creationId xmlns:a16="http://schemas.microsoft.com/office/drawing/2014/main" id="{9279A7FB-389E-AEF5-4FE1-88F528284B71}"/>
              </a:ext>
            </a:extLst>
          </p:cNvPr>
          <p:cNvCxnSpPr/>
          <p:nvPr/>
        </p:nvCxnSpPr>
        <p:spPr>
          <a:xfrm>
            <a:off x="772417" y="88134"/>
            <a:ext cx="0" cy="8654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1691862-7A5E-D213-2B05-564E67FDDFC1}"/>
              </a:ext>
            </a:extLst>
          </p:cNvPr>
          <p:cNvSpPr txBox="1"/>
          <p:nvPr/>
        </p:nvSpPr>
        <p:spPr>
          <a:xfrm>
            <a:off x="2712" y="197931"/>
            <a:ext cx="8235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rPr>
              <a:t>1</a:t>
            </a:r>
            <a:r>
              <a:rPr lang="en-US" sz="3200" b="1" dirty="0">
                <a:solidFill>
                  <a:schemeClr val="bg1">
                    <a:lumMod val="85000"/>
                  </a:schemeClr>
                </a:solidFill>
                <a:latin typeface="Helvetica"/>
              </a:rPr>
              <a:t>B</a:t>
            </a:r>
            <a:endPar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endParaRPr>
          </a:p>
        </p:txBody>
      </p:sp>
      <p:pic>
        <p:nvPicPr>
          <p:cNvPr id="16" name="Picture 15" descr="Woman Speaker Icon Orator Speaking Tribune Stock Vector (Royalty Free)  423671149 | Shutterstock">
            <a:extLst>
              <a:ext uri="{FF2B5EF4-FFF2-40B4-BE49-F238E27FC236}">
                <a16:creationId xmlns:a16="http://schemas.microsoft.com/office/drawing/2014/main" id="{FA66B730-B7A4-E851-B887-A5AFA7EC1B6D}"/>
              </a:ext>
            </a:extLst>
          </p:cNvPr>
          <p:cNvPicPr>
            <a:picLocks noChangeAspect="1"/>
          </p:cNvPicPr>
          <p:nvPr/>
        </p:nvPicPr>
        <p:blipFill rotWithShape="1">
          <a:blip r:embed="rId6">
            <a:extLst>
              <a:ext uri="{28A0092B-C50C-407E-A947-70E740481C1C}">
                <a14:useLocalDpi xmlns:a14="http://schemas.microsoft.com/office/drawing/2010/main" val="0"/>
              </a:ext>
            </a:extLst>
          </a:blip>
          <a:srcRect l="22216" t="6510" r="25406" b="12914"/>
          <a:stretch/>
        </p:blipFill>
        <p:spPr bwMode="auto">
          <a:xfrm>
            <a:off x="4007717" y="2397648"/>
            <a:ext cx="1394462" cy="2311771"/>
          </a:xfrm>
          <a:prstGeom prst="rect">
            <a:avLst/>
          </a:prstGeom>
          <a:solidFill>
            <a:srgbClr val="EC6359"/>
          </a:solidFill>
        </p:spPr>
      </p:pic>
      <p:sp>
        <p:nvSpPr>
          <p:cNvPr id="18" name="TextBox 17">
            <a:extLst>
              <a:ext uri="{FF2B5EF4-FFF2-40B4-BE49-F238E27FC236}">
                <a16:creationId xmlns:a16="http://schemas.microsoft.com/office/drawing/2014/main" id="{099939FD-217E-D1F0-B230-D6A996531057}"/>
              </a:ext>
            </a:extLst>
          </p:cNvPr>
          <p:cNvSpPr txBox="1"/>
          <p:nvPr/>
        </p:nvSpPr>
        <p:spPr>
          <a:xfrm>
            <a:off x="614464" y="1475311"/>
            <a:ext cx="3728933" cy="3877985"/>
          </a:xfrm>
          <a:prstGeom prst="rect">
            <a:avLst/>
          </a:prstGeom>
          <a:noFill/>
        </p:spPr>
        <p:txBody>
          <a:bodyPr wrap="square" rtlCol="0">
            <a:spAutoFit/>
          </a:bodyPr>
          <a:lstStyle/>
          <a:p>
            <a:r>
              <a:rPr lang="en-US" b="1" dirty="0"/>
              <a:t>The Code’s global pitch book ...   </a:t>
            </a:r>
          </a:p>
          <a:p>
            <a:endParaRPr lang="en-US" dirty="0"/>
          </a:p>
          <a:p>
            <a:pPr marL="285750" indent="-285750">
              <a:spcBef>
                <a:spcPts val="1200"/>
              </a:spcBef>
              <a:buFont typeface="Wingdings" panose="05000000000000000000" pitchFamily="2" charset="2"/>
              <a:buChar char="Ø"/>
            </a:pPr>
            <a:r>
              <a:rPr lang="en-US" dirty="0"/>
              <a:t>Articulates the business case for investing in women-led MSMEs and the constraints they face</a:t>
            </a:r>
          </a:p>
          <a:p>
            <a:pPr marL="285750" indent="-285750">
              <a:spcBef>
                <a:spcPts val="1200"/>
              </a:spcBef>
              <a:buFont typeface="Wingdings" panose="05000000000000000000" pitchFamily="2" charset="2"/>
              <a:buChar char="Ø"/>
            </a:pPr>
            <a:r>
              <a:rPr lang="en-US" dirty="0"/>
              <a:t>Introduces the Code and its benefits to FSPs, regulators and broader ecosystem</a:t>
            </a:r>
          </a:p>
          <a:p>
            <a:pPr marL="285750" indent="-285750">
              <a:spcBef>
                <a:spcPts val="1200"/>
              </a:spcBef>
              <a:buFont typeface="Wingdings" panose="05000000000000000000" pitchFamily="2" charset="2"/>
              <a:buChar char="Ø"/>
            </a:pPr>
            <a:r>
              <a:rPr lang="en-US" dirty="0"/>
              <a:t>Describes how to launch the Code in a country and the role of a Champion</a:t>
            </a:r>
          </a:p>
        </p:txBody>
      </p:sp>
      <p:sp>
        <p:nvSpPr>
          <p:cNvPr id="21" name="TextBox 20">
            <a:extLst>
              <a:ext uri="{FF2B5EF4-FFF2-40B4-BE49-F238E27FC236}">
                <a16:creationId xmlns:a16="http://schemas.microsoft.com/office/drawing/2014/main" id="{7D40B9F7-9C85-FDAA-E0A6-21B76C6F5D21}"/>
              </a:ext>
            </a:extLst>
          </p:cNvPr>
          <p:cNvSpPr txBox="1"/>
          <p:nvPr/>
        </p:nvSpPr>
        <p:spPr>
          <a:xfrm>
            <a:off x="5402179" y="1475311"/>
            <a:ext cx="6534055" cy="4816703"/>
          </a:xfrm>
          <a:prstGeom prst="rect">
            <a:avLst/>
          </a:prstGeom>
          <a:noFill/>
        </p:spPr>
        <p:txBody>
          <a:bodyPr wrap="square" rtlCol="0">
            <a:spAutoFit/>
          </a:bodyPr>
          <a:lstStyle/>
          <a:p>
            <a:r>
              <a:rPr lang="en-US" b="1" dirty="0"/>
              <a:t>… can be customized at the country level</a:t>
            </a:r>
          </a:p>
          <a:p>
            <a:endParaRPr lang="en-US" sz="100" dirty="0"/>
          </a:p>
          <a:p>
            <a:pPr marL="285750" indent="-285750">
              <a:spcBef>
                <a:spcPts val="1200"/>
              </a:spcBef>
              <a:buFont typeface="Wingdings" panose="05000000000000000000" pitchFamily="2" charset="2"/>
              <a:buChar char="Ø"/>
            </a:pPr>
            <a:r>
              <a:rPr lang="en-US" dirty="0"/>
              <a:t>Country Analytics</a:t>
            </a:r>
          </a:p>
          <a:p>
            <a:pPr marL="742950" lvl="1" indent="-285750">
              <a:spcBef>
                <a:spcPts val="1200"/>
              </a:spcBef>
              <a:buFont typeface="Wingdings" panose="05000000000000000000" pitchFamily="2" charset="2"/>
              <a:buChar char="Ø"/>
            </a:pPr>
            <a:r>
              <a:rPr lang="en-US" dirty="0"/>
              <a:t>Size of financing gap &amp; potential revenue pool </a:t>
            </a:r>
          </a:p>
          <a:p>
            <a:pPr marL="742950" lvl="1" indent="-285750">
              <a:spcBef>
                <a:spcPts val="1200"/>
              </a:spcBef>
              <a:buFont typeface="Wingdings" panose="05000000000000000000" pitchFamily="2" charset="2"/>
              <a:buChar char="Ø"/>
            </a:pPr>
            <a:r>
              <a:rPr lang="en-US"/>
              <a:t>Potential</a:t>
            </a:r>
            <a:r>
              <a:rPr lang="en-US" dirty="0"/>
              <a:t> economic value add of the WMSME segment  </a:t>
            </a:r>
          </a:p>
          <a:p>
            <a:pPr marL="285750" indent="-285750">
              <a:spcBef>
                <a:spcPts val="1200"/>
              </a:spcBef>
              <a:buFont typeface="Wingdings" panose="05000000000000000000" pitchFamily="2" charset="2"/>
              <a:buChar char="Ø"/>
            </a:pPr>
            <a:r>
              <a:rPr lang="en-US" dirty="0"/>
              <a:t>Ecosystem Mapping to: </a:t>
            </a:r>
          </a:p>
          <a:p>
            <a:pPr marL="742950" lvl="1" indent="-285750">
              <a:spcBef>
                <a:spcPts val="1200"/>
              </a:spcBef>
              <a:buFont typeface="Wingdings" panose="05000000000000000000" pitchFamily="2" charset="2"/>
              <a:buChar char="Ø"/>
            </a:pPr>
            <a:r>
              <a:rPr lang="en-US" dirty="0"/>
              <a:t>Assess availability &amp; key reporting channels for sex-disaggregated data</a:t>
            </a:r>
          </a:p>
          <a:p>
            <a:pPr marL="742950" lvl="1" indent="-285750">
              <a:spcBef>
                <a:spcPts val="1200"/>
              </a:spcBef>
              <a:buFont typeface="Wingdings" panose="05000000000000000000" pitchFamily="2" charset="2"/>
              <a:buChar char="Ø"/>
            </a:pPr>
            <a:r>
              <a:rPr lang="en-US" dirty="0"/>
              <a:t>Scan for complementary initiatives </a:t>
            </a:r>
          </a:p>
          <a:p>
            <a:pPr marL="742950" lvl="1" indent="-285750">
              <a:spcBef>
                <a:spcPts val="1200"/>
              </a:spcBef>
              <a:buFont typeface="Wingdings" panose="05000000000000000000" pitchFamily="2" charset="2"/>
              <a:buChar char="Ø"/>
            </a:pPr>
            <a:r>
              <a:rPr lang="en-US" dirty="0"/>
              <a:t>Explore what resources or incentives may be available to participants locally </a:t>
            </a:r>
          </a:p>
          <a:p>
            <a:pPr marL="285750" indent="-285750">
              <a:spcBef>
                <a:spcPts val="1200"/>
              </a:spcBef>
              <a:buFont typeface="Wingdings" panose="05000000000000000000" pitchFamily="2" charset="2"/>
              <a:buChar char="Ø"/>
            </a:pPr>
            <a:endParaRPr lang="en-US" dirty="0"/>
          </a:p>
          <a:p>
            <a:pPr marL="285750" indent="-285750">
              <a:spcBef>
                <a:spcPts val="1200"/>
              </a:spcBef>
              <a:buFont typeface="Wingdings" panose="05000000000000000000" pitchFamily="2" charset="2"/>
              <a:buChar char="Ø"/>
            </a:pPr>
            <a:endParaRPr lang="en-US" dirty="0"/>
          </a:p>
        </p:txBody>
      </p:sp>
      <p:grpSp>
        <p:nvGrpSpPr>
          <p:cNvPr id="2" name="Group 1">
            <a:extLst>
              <a:ext uri="{FF2B5EF4-FFF2-40B4-BE49-F238E27FC236}">
                <a16:creationId xmlns:a16="http://schemas.microsoft.com/office/drawing/2014/main" id="{062903AE-15E3-A3AA-F818-7D1413D60A5D}"/>
              </a:ext>
            </a:extLst>
          </p:cNvPr>
          <p:cNvGrpSpPr/>
          <p:nvPr/>
        </p:nvGrpSpPr>
        <p:grpSpPr>
          <a:xfrm>
            <a:off x="663653" y="5547606"/>
            <a:ext cx="4214523" cy="996590"/>
            <a:chOff x="846725" y="6146675"/>
            <a:chExt cx="4386805" cy="451413"/>
          </a:xfrm>
        </p:grpSpPr>
        <p:sp>
          <p:nvSpPr>
            <p:cNvPr id="3" name="Rectangle 2">
              <a:extLst>
                <a:ext uri="{FF2B5EF4-FFF2-40B4-BE49-F238E27FC236}">
                  <a16:creationId xmlns:a16="http://schemas.microsoft.com/office/drawing/2014/main" id="{456E2447-760D-A2AA-98B6-4AD6840A5C6C}"/>
                </a:ext>
              </a:extLst>
            </p:cNvPr>
            <p:cNvSpPr/>
            <p:nvPr/>
          </p:nvSpPr>
          <p:spPr>
            <a:xfrm>
              <a:off x="846725" y="6146675"/>
              <a:ext cx="4386805" cy="451413"/>
            </a:xfrm>
            <a:prstGeom prst="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9300" indent="-285750">
                <a:buFont typeface="Wingdings" panose="05000000000000000000" pitchFamily="2" charset="2"/>
                <a:buChar char="ü"/>
              </a:pPr>
              <a:r>
                <a:rPr lang="en-US" sz="1400" b="1" dirty="0">
                  <a:solidFill>
                    <a:schemeClr val="accent2">
                      <a:lumMod val="50000"/>
                    </a:schemeClr>
                  </a:solidFill>
                </a:rPr>
                <a:t>Global Pitch Book</a:t>
              </a:r>
            </a:p>
            <a:p>
              <a:pPr marL="749300" indent="-285750">
                <a:buFont typeface="Wingdings" panose="05000000000000000000" pitchFamily="2" charset="2"/>
                <a:buChar char="ü"/>
              </a:pPr>
              <a:r>
                <a:rPr lang="en-US" sz="1400" b="1" dirty="0">
                  <a:solidFill>
                    <a:schemeClr val="accent2">
                      <a:lumMod val="50000"/>
                    </a:schemeClr>
                  </a:solidFill>
                </a:rPr>
                <a:t>WE Finance Code Brochure</a:t>
              </a:r>
            </a:p>
            <a:p>
              <a:pPr marL="749300" indent="-285750">
                <a:buFont typeface="Wingdings" panose="05000000000000000000" pitchFamily="2" charset="2"/>
                <a:buChar char="ü"/>
              </a:pPr>
              <a:r>
                <a:rPr lang="en-US" sz="1400" b="1" dirty="0">
                  <a:solidFill>
                    <a:schemeClr val="accent2">
                      <a:lumMod val="50000"/>
                    </a:schemeClr>
                  </a:solidFill>
                </a:rPr>
                <a:t>WE Finance Code Website www.wefinancecode.com </a:t>
              </a:r>
            </a:p>
          </p:txBody>
        </p:sp>
        <p:pic>
          <p:nvPicPr>
            <p:cNvPr id="4" name="Graphic 3" descr="Tools with solid fill">
              <a:extLst>
                <a:ext uri="{FF2B5EF4-FFF2-40B4-BE49-F238E27FC236}">
                  <a16:creationId xmlns:a16="http://schemas.microsoft.com/office/drawing/2014/main" id="{8947E881-C35B-6146-61D7-2521FDD776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6725" y="6184063"/>
              <a:ext cx="506895" cy="221859"/>
            </a:xfrm>
            <a:prstGeom prst="rect">
              <a:avLst/>
            </a:prstGeom>
          </p:spPr>
        </p:pic>
      </p:grpSp>
      <p:grpSp>
        <p:nvGrpSpPr>
          <p:cNvPr id="5" name="Group 4">
            <a:extLst>
              <a:ext uri="{FF2B5EF4-FFF2-40B4-BE49-F238E27FC236}">
                <a16:creationId xmlns:a16="http://schemas.microsoft.com/office/drawing/2014/main" id="{A80C7F1E-7559-5DD0-C559-A95E5BBBD05E}"/>
              </a:ext>
            </a:extLst>
          </p:cNvPr>
          <p:cNvGrpSpPr/>
          <p:nvPr/>
        </p:nvGrpSpPr>
        <p:grpSpPr>
          <a:xfrm>
            <a:off x="6351643" y="5758529"/>
            <a:ext cx="4826640" cy="533485"/>
            <a:chOff x="829533" y="6146675"/>
            <a:chExt cx="6801155" cy="451413"/>
          </a:xfrm>
        </p:grpSpPr>
        <p:sp>
          <p:nvSpPr>
            <p:cNvPr id="7" name="Rectangle 6">
              <a:extLst>
                <a:ext uri="{FF2B5EF4-FFF2-40B4-BE49-F238E27FC236}">
                  <a16:creationId xmlns:a16="http://schemas.microsoft.com/office/drawing/2014/main" id="{DA3509CC-6A9A-77F0-3378-AA5A1238A9E6}"/>
                </a:ext>
              </a:extLst>
            </p:cNvPr>
            <p:cNvSpPr/>
            <p:nvPr/>
          </p:nvSpPr>
          <p:spPr>
            <a:xfrm>
              <a:off x="846725" y="6146675"/>
              <a:ext cx="6783963" cy="451413"/>
            </a:xfrm>
            <a:prstGeom prst="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9300" indent="-285750">
                <a:buFont typeface="Wingdings" panose="05000000000000000000" pitchFamily="2" charset="2"/>
                <a:buChar char="q"/>
              </a:pPr>
              <a:r>
                <a:rPr lang="en-US" sz="1400" b="1" dirty="0">
                  <a:solidFill>
                    <a:schemeClr val="accent2">
                      <a:lumMod val="50000"/>
                    </a:schemeClr>
                  </a:solidFill>
                </a:rPr>
                <a:t>Market and opportunity sizing tool</a:t>
              </a:r>
            </a:p>
            <a:p>
              <a:pPr marL="749300" indent="-285750">
                <a:buFont typeface="Wingdings" panose="05000000000000000000" pitchFamily="2" charset="2"/>
                <a:buChar char="q"/>
              </a:pPr>
              <a:r>
                <a:rPr lang="en-US" sz="1400" b="1" dirty="0">
                  <a:solidFill>
                    <a:schemeClr val="accent2">
                      <a:lumMod val="50000"/>
                    </a:schemeClr>
                  </a:solidFill>
                </a:rPr>
                <a:t>Financial data flow mapping tool</a:t>
              </a:r>
            </a:p>
          </p:txBody>
        </p:sp>
        <p:pic>
          <p:nvPicPr>
            <p:cNvPr id="9" name="Graphic 8" descr="Tools with solid fill">
              <a:extLst>
                <a:ext uri="{FF2B5EF4-FFF2-40B4-BE49-F238E27FC236}">
                  <a16:creationId xmlns:a16="http://schemas.microsoft.com/office/drawing/2014/main" id="{1EC3A2BA-DFE9-45FC-A81E-99FD842D36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9533" y="6177371"/>
              <a:ext cx="413793" cy="413793"/>
            </a:xfrm>
            <a:prstGeom prst="rect">
              <a:avLst/>
            </a:prstGeom>
          </p:spPr>
        </p:pic>
      </p:grpSp>
    </p:spTree>
    <p:extLst>
      <p:ext uri="{BB962C8B-B14F-4D97-AF65-F5344CB8AC3E}">
        <p14:creationId xmlns:p14="http://schemas.microsoft.com/office/powerpoint/2010/main" val="70181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8E452C-F812-AA36-D503-648F6E5AE7C8}"/>
              </a:ext>
            </a:extLst>
          </p:cNvPr>
          <p:cNvPicPr>
            <a:picLocks noChangeAspect="1"/>
          </p:cNvPicPr>
          <p:nvPr/>
        </p:nvPicPr>
        <p:blipFill rotWithShape="1">
          <a:blip r:embed="rId4"/>
          <a:srcRect b="9443"/>
          <a:stretch/>
        </p:blipFill>
        <p:spPr>
          <a:xfrm>
            <a:off x="772417" y="1189430"/>
            <a:ext cx="10793238" cy="5046773"/>
          </a:xfrm>
          <a:prstGeom prst="rect">
            <a:avLst/>
          </a:prstGeom>
          <a:ln>
            <a:solidFill>
              <a:schemeClr val="bg1">
                <a:lumMod val="85000"/>
              </a:schemeClr>
            </a:solidFill>
          </a:ln>
        </p:spPr>
      </p:pic>
      <p:graphicFrame>
        <p:nvGraphicFramePr>
          <p:cNvPr id="6" name="Object 5" hidden="1">
            <a:extLst>
              <a:ext uri="{FF2B5EF4-FFF2-40B4-BE49-F238E27FC236}">
                <a16:creationId xmlns:a16="http://schemas.microsoft.com/office/drawing/2014/main" id="{FB18D6DA-D570-EC75-554D-3BFCFBA8FF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6" imgH="416" progId="TCLayout.ActiveDocument.1">
                  <p:embed/>
                </p:oleObj>
              </mc:Choice>
              <mc:Fallback>
                <p:oleObj name="think-cell Slide" r:id="rId5" imgW="416" imgH="416" progId="TCLayout.ActiveDocument.1">
                  <p:embed/>
                  <p:pic>
                    <p:nvPicPr>
                      <p:cNvPr id="6" name="Object 5" hidden="1">
                        <a:extLst>
                          <a:ext uri="{FF2B5EF4-FFF2-40B4-BE49-F238E27FC236}">
                            <a16:creationId xmlns:a16="http://schemas.microsoft.com/office/drawing/2014/main" id="{FB18D6DA-D570-EC75-554D-3BFCFBA8FF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 name="Title 32">
            <a:extLst>
              <a:ext uri="{FF2B5EF4-FFF2-40B4-BE49-F238E27FC236}">
                <a16:creationId xmlns:a16="http://schemas.microsoft.com/office/drawing/2014/main" id="{39FB9F51-9EBC-B305-E765-53DD9AFC7826}"/>
              </a:ext>
            </a:extLst>
          </p:cNvPr>
          <p:cNvSpPr>
            <a:spLocks noGrp="1"/>
          </p:cNvSpPr>
          <p:nvPr>
            <p:ph type="title"/>
          </p:nvPr>
        </p:nvSpPr>
        <p:spPr>
          <a:xfrm>
            <a:off x="875736" y="-1"/>
            <a:ext cx="11136969" cy="1046375"/>
          </a:xfrm>
        </p:spPr>
        <p:txBody>
          <a:bodyPr vert="horz"/>
          <a:lstStyle/>
          <a:p>
            <a:r>
              <a:rPr lang="en-US" dirty="0"/>
              <a:t>Discuss a Vision for the Code with the Country Champions</a:t>
            </a:r>
            <a:endParaRPr lang="en-US" noProof="0" dirty="0"/>
          </a:p>
        </p:txBody>
      </p:sp>
      <p:cxnSp>
        <p:nvCxnSpPr>
          <p:cNvPr id="8" name="Straight Connector 7">
            <a:extLst>
              <a:ext uri="{FF2B5EF4-FFF2-40B4-BE49-F238E27FC236}">
                <a16:creationId xmlns:a16="http://schemas.microsoft.com/office/drawing/2014/main" id="{9279A7FB-389E-AEF5-4FE1-88F528284B71}"/>
              </a:ext>
            </a:extLst>
          </p:cNvPr>
          <p:cNvCxnSpPr/>
          <p:nvPr/>
        </p:nvCxnSpPr>
        <p:spPr>
          <a:xfrm>
            <a:off x="772417" y="88134"/>
            <a:ext cx="0" cy="8654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1691862-7A5E-D213-2B05-564E67FDDFC1}"/>
              </a:ext>
            </a:extLst>
          </p:cNvPr>
          <p:cNvSpPr txBox="1"/>
          <p:nvPr/>
        </p:nvSpPr>
        <p:spPr>
          <a:xfrm>
            <a:off x="2712" y="197931"/>
            <a:ext cx="8235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rPr>
              <a:t>1</a:t>
            </a:r>
            <a:r>
              <a:rPr lang="en-US" sz="3200" b="1" dirty="0">
                <a:solidFill>
                  <a:schemeClr val="bg1">
                    <a:lumMod val="85000"/>
                  </a:schemeClr>
                </a:solidFill>
                <a:latin typeface="Helvetica"/>
              </a:rPr>
              <a:t>C</a:t>
            </a:r>
            <a:endPar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endParaRPr>
          </a:p>
        </p:txBody>
      </p:sp>
      <p:grpSp>
        <p:nvGrpSpPr>
          <p:cNvPr id="2" name="Group 1">
            <a:extLst>
              <a:ext uri="{FF2B5EF4-FFF2-40B4-BE49-F238E27FC236}">
                <a16:creationId xmlns:a16="http://schemas.microsoft.com/office/drawing/2014/main" id="{F1AE53DB-5D3C-32CC-D500-58FC1EEB5962}"/>
              </a:ext>
            </a:extLst>
          </p:cNvPr>
          <p:cNvGrpSpPr/>
          <p:nvPr/>
        </p:nvGrpSpPr>
        <p:grpSpPr>
          <a:xfrm>
            <a:off x="663653" y="5972536"/>
            <a:ext cx="4214523" cy="571659"/>
            <a:chOff x="846725" y="6146675"/>
            <a:chExt cx="4386805" cy="451413"/>
          </a:xfrm>
        </p:grpSpPr>
        <p:sp>
          <p:nvSpPr>
            <p:cNvPr id="4" name="Rectangle 3">
              <a:extLst>
                <a:ext uri="{FF2B5EF4-FFF2-40B4-BE49-F238E27FC236}">
                  <a16:creationId xmlns:a16="http://schemas.microsoft.com/office/drawing/2014/main" id="{5DDA7803-643E-FD56-8A69-3A7113E81E21}"/>
                </a:ext>
              </a:extLst>
            </p:cNvPr>
            <p:cNvSpPr/>
            <p:nvPr/>
          </p:nvSpPr>
          <p:spPr>
            <a:xfrm>
              <a:off x="846725" y="6146675"/>
              <a:ext cx="4386805" cy="451413"/>
            </a:xfrm>
            <a:prstGeom prst="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9300" indent="-285750">
                <a:buFont typeface="Wingdings" panose="05000000000000000000" pitchFamily="2" charset="2"/>
                <a:buChar char="ü"/>
              </a:pPr>
              <a:r>
                <a:rPr lang="en-US" sz="1400" b="1" dirty="0">
                  <a:solidFill>
                    <a:schemeClr val="accent2">
                      <a:lumMod val="50000"/>
                    </a:schemeClr>
                  </a:solidFill>
                </a:rPr>
                <a:t>Strategic Questions Worksheet </a:t>
              </a:r>
            </a:p>
          </p:txBody>
        </p:sp>
        <p:pic>
          <p:nvPicPr>
            <p:cNvPr id="7" name="Graphic 6" descr="Tools with solid fill">
              <a:extLst>
                <a:ext uri="{FF2B5EF4-FFF2-40B4-BE49-F238E27FC236}">
                  <a16:creationId xmlns:a16="http://schemas.microsoft.com/office/drawing/2014/main" id="{002CB8FE-DDBB-DAD9-EE5C-DB7502B824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6725" y="6184063"/>
              <a:ext cx="506895" cy="382043"/>
            </a:xfrm>
            <a:prstGeom prst="rect">
              <a:avLst/>
            </a:prstGeom>
          </p:spPr>
        </p:pic>
      </p:grpSp>
    </p:spTree>
    <p:extLst>
      <p:ext uri="{BB962C8B-B14F-4D97-AF65-F5344CB8AC3E}">
        <p14:creationId xmlns:p14="http://schemas.microsoft.com/office/powerpoint/2010/main" val="17649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4B6050-BFF6-7BB9-56D7-DE2EEC403AD5}"/>
              </a:ext>
            </a:extLst>
          </p:cNvPr>
          <p:cNvSpPr/>
          <p:nvPr/>
        </p:nvSpPr>
        <p:spPr>
          <a:xfrm>
            <a:off x="358816" y="2256676"/>
            <a:ext cx="12192000" cy="126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5" name="Rectangle 4">
            <a:extLst>
              <a:ext uri="{FF2B5EF4-FFF2-40B4-BE49-F238E27FC236}">
                <a16:creationId xmlns:a16="http://schemas.microsoft.com/office/drawing/2014/main" id="{744FB05B-3B62-AC62-922A-DD8CEAC02706}"/>
              </a:ext>
            </a:extLst>
          </p:cNvPr>
          <p:cNvSpPr/>
          <p:nvPr/>
        </p:nvSpPr>
        <p:spPr>
          <a:xfrm>
            <a:off x="0" y="6096000"/>
            <a:ext cx="12192000" cy="618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08487" y="143841"/>
            <a:ext cx="12429641" cy="1325563"/>
          </a:xfrm>
        </p:spPr>
        <p:txBody>
          <a:bodyPr vert="horz" anchor="t">
            <a:normAutofit/>
          </a:bodyPr>
          <a:lstStyle/>
          <a:p>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2.  Build a national coalition of 8-15 key stakeholders </a:t>
            </a:r>
            <a:endParaRPr lang="en-US" sz="2800" b="1" noProof="0" dirty="0">
              <a:sym typeface="Montserrat"/>
            </a:endParaRPr>
          </a:p>
        </p:txBody>
      </p:sp>
      <p:grpSp>
        <p:nvGrpSpPr>
          <p:cNvPr id="15" name="Group 14">
            <a:extLst>
              <a:ext uri="{FF2B5EF4-FFF2-40B4-BE49-F238E27FC236}">
                <a16:creationId xmlns:a16="http://schemas.microsoft.com/office/drawing/2014/main" id="{913FF3FF-503E-0E35-4A7F-3537A81EF001}"/>
              </a:ext>
            </a:extLst>
          </p:cNvPr>
          <p:cNvGrpSpPr/>
          <p:nvPr/>
        </p:nvGrpSpPr>
        <p:grpSpPr>
          <a:xfrm>
            <a:off x="876881" y="2337897"/>
            <a:ext cx="9384833" cy="2409527"/>
            <a:chOff x="1133050" y="1141451"/>
            <a:chExt cx="8915760" cy="2409527"/>
          </a:xfrm>
        </p:grpSpPr>
        <p:sp>
          <p:nvSpPr>
            <p:cNvPr id="9" name="TextBox 8">
              <a:extLst>
                <a:ext uri="{FF2B5EF4-FFF2-40B4-BE49-F238E27FC236}">
                  <a16:creationId xmlns:a16="http://schemas.microsoft.com/office/drawing/2014/main" id="{AD54A3AD-CEED-3755-463A-869E9BC5476C}"/>
                </a:ext>
              </a:extLst>
            </p:cNvPr>
            <p:cNvSpPr txBox="1"/>
            <p:nvPr/>
          </p:nvSpPr>
          <p:spPr>
            <a:xfrm>
              <a:off x="113305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1</a:t>
              </a:r>
            </a:p>
          </p:txBody>
        </p:sp>
        <p:sp>
          <p:nvSpPr>
            <p:cNvPr id="10" name="TextBox 9">
              <a:extLst>
                <a:ext uri="{FF2B5EF4-FFF2-40B4-BE49-F238E27FC236}">
                  <a16:creationId xmlns:a16="http://schemas.microsoft.com/office/drawing/2014/main" id="{66AB6CC6-37AA-189F-8DE8-468FAAE6ED01}"/>
                </a:ext>
              </a:extLst>
            </p:cNvPr>
            <p:cNvSpPr txBox="1"/>
            <p:nvPr/>
          </p:nvSpPr>
          <p:spPr>
            <a:xfrm>
              <a:off x="3281565" y="2442982"/>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2</a:t>
              </a:r>
            </a:p>
          </p:txBody>
        </p:sp>
        <p:sp>
          <p:nvSpPr>
            <p:cNvPr id="11" name="TextBox 10">
              <a:extLst>
                <a:ext uri="{FF2B5EF4-FFF2-40B4-BE49-F238E27FC236}">
                  <a16:creationId xmlns:a16="http://schemas.microsoft.com/office/drawing/2014/main" id="{B39022A0-6E15-C9CB-1F14-B8F4B4606055}"/>
                </a:ext>
              </a:extLst>
            </p:cNvPr>
            <p:cNvSpPr txBox="1"/>
            <p:nvPr/>
          </p:nvSpPr>
          <p:spPr>
            <a:xfrm>
              <a:off x="530618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3</a:t>
              </a:r>
            </a:p>
          </p:txBody>
        </p:sp>
        <p:sp>
          <p:nvSpPr>
            <p:cNvPr id="13" name="TextBox 12">
              <a:extLst>
                <a:ext uri="{FF2B5EF4-FFF2-40B4-BE49-F238E27FC236}">
                  <a16:creationId xmlns:a16="http://schemas.microsoft.com/office/drawing/2014/main" id="{6870A52C-9869-3DAE-6F6F-1F09666E84AD}"/>
                </a:ext>
              </a:extLst>
            </p:cNvPr>
            <p:cNvSpPr txBox="1"/>
            <p:nvPr/>
          </p:nvSpPr>
          <p:spPr>
            <a:xfrm>
              <a:off x="7446455" y="2442982"/>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4</a:t>
              </a:r>
            </a:p>
          </p:txBody>
        </p:sp>
        <p:sp>
          <p:nvSpPr>
            <p:cNvPr id="14" name="TextBox 13">
              <a:extLst>
                <a:ext uri="{FF2B5EF4-FFF2-40B4-BE49-F238E27FC236}">
                  <a16:creationId xmlns:a16="http://schemas.microsoft.com/office/drawing/2014/main" id="{8A5590F7-CD0E-8AC8-1935-19268E302ED7}"/>
                </a:ext>
              </a:extLst>
            </p:cNvPr>
            <p:cNvSpPr txBox="1"/>
            <p:nvPr/>
          </p:nvSpPr>
          <p:spPr>
            <a:xfrm>
              <a:off x="953086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5</a:t>
              </a:r>
            </a:p>
          </p:txBody>
        </p:sp>
      </p:grpSp>
      <p:sp>
        <p:nvSpPr>
          <p:cNvPr id="6" name="Hexagon 5">
            <a:extLst>
              <a:ext uri="{FF2B5EF4-FFF2-40B4-BE49-F238E27FC236}">
                <a16:creationId xmlns:a16="http://schemas.microsoft.com/office/drawing/2014/main" id="{B8E35E49-F945-D940-B5CB-F7B7CC1A8A8E}"/>
              </a:ext>
            </a:extLst>
          </p:cNvPr>
          <p:cNvSpPr/>
          <p:nvPr/>
        </p:nvSpPr>
        <p:spPr>
          <a:xfrm>
            <a:off x="969642" y="2381607"/>
            <a:ext cx="2680460" cy="2310942"/>
          </a:xfrm>
          <a:prstGeom prst="hexagon">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7" name="TextBox 6">
            <a:extLst>
              <a:ext uri="{FF2B5EF4-FFF2-40B4-BE49-F238E27FC236}">
                <a16:creationId xmlns:a16="http://schemas.microsoft.com/office/drawing/2014/main" id="{8FF80507-8FF6-4639-05EA-415FC3DA634C}"/>
              </a:ext>
            </a:extLst>
          </p:cNvPr>
          <p:cNvSpPr txBox="1"/>
          <p:nvPr/>
        </p:nvSpPr>
        <p:spPr>
          <a:xfrm>
            <a:off x="930261" y="3032402"/>
            <a:ext cx="2794560" cy="923330"/>
          </a:xfrm>
          <a:prstGeom prst="rect">
            <a:avLst/>
          </a:prstGeom>
          <a:noFill/>
        </p:spPr>
        <p:txBody>
          <a:bodyPr wrap="square">
            <a:spAutoFit/>
          </a:bodyPr>
          <a:lstStyle/>
          <a:p>
            <a:pPr marL="57150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Helvetica"/>
                <a:ea typeface="+mn-ea"/>
                <a:cs typeface="+mn-cs"/>
              </a:rPr>
              <a:t>Build a </a:t>
            </a:r>
          </a:p>
          <a:p>
            <a:pPr marL="57150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Helvetica"/>
                <a:ea typeface="+mn-ea"/>
                <a:cs typeface="+mn-cs"/>
              </a:rPr>
              <a:t>National </a:t>
            </a:r>
          </a:p>
          <a:p>
            <a:pPr marL="57150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Helvetica"/>
                <a:ea typeface="+mn-ea"/>
                <a:cs typeface="+mn-cs"/>
              </a:rPr>
              <a:t>Coalition </a:t>
            </a:r>
          </a:p>
        </p:txBody>
      </p:sp>
      <p:sp>
        <p:nvSpPr>
          <p:cNvPr id="17" name="TextBox 16">
            <a:extLst>
              <a:ext uri="{FF2B5EF4-FFF2-40B4-BE49-F238E27FC236}">
                <a16:creationId xmlns:a16="http://schemas.microsoft.com/office/drawing/2014/main" id="{2AAA46A0-32F9-2722-F608-1987864C2F93}"/>
              </a:ext>
            </a:extLst>
          </p:cNvPr>
          <p:cNvSpPr txBox="1"/>
          <p:nvPr/>
        </p:nvSpPr>
        <p:spPr>
          <a:xfrm>
            <a:off x="1149481" y="2850409"/>
            <a:ext cx="545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chemeClr val="bg1"/>
                </a:solidFill>
                <a:effectLst/>
                <a:uLnTx/>
                <a:uFillTx/>
                <a:latin typeface="Helvetica"/>
                <a:ea typeface="+mn-ea"/>
                <a:cs typeface="+mn-cs"/>
              </a:rPr>
              <a:t>2</a:t>
            </a:r>
          </a:p>
        </p:txBody>
      </p:sp>
      <p:sp>
        <p:nvSpPr>
          <p:cNvPr id="16" name="TextBox 15">
            <a:extLst>
              <a:ext uri="{FF2B5EF4-FFF2-40B4-BE49-F238E27FC236}">
                <a16:creationId xmlns:a16="http://schemas.microsoft.com/office/drawing/2014/main" id="{E60E6786-B703-7CB8-F4EA-AA59F6660BB8}"/>
              </a:ext>
            </a:extLst>
          </p:cNvPr>
          <p:cNvSpPr txBox="1"/>
          <p:nvPr/>
        </p:nvSpPr>
        <p:spPr>
          <a:xfrm>
            <a:off x="5048499" y="2641218"/>
            <a:ext cx="6711652" cy="1739643"/>
          </a:xfrm>
          <a:prstGeom prst="rect">
            <a:avLst/>
          </a:prstGeom>
          <a:noFill/>
        </p:spPr>
        <p:txBody>
          <a:bodyPr wrap="square" rtlCol="0">
            <a:spAutoFit/>
          </a:bodyPr>
          <a:lstStyle/>
          <a:p>
            <a:pPr>
              <a:lnSpc>
                <a:spcPct val="115000"/>
              </a:lnSpc>
              <a:spcBef>
                <a:spcPts val="2400"/>
              </a:spcBef>
              <a:spcAft>
                <a:spcPts val="0"/>
              </a:spcAft>
            </a:pPr>
            <a:r>
              <a:rPr lang="en-US" sz="2000" b="1" dirty="0">
                <a:solidFill>
                  <a:srgbClr val="000000"/>
                </a:solidFill>
                <a:ea typeface="MS Mincho" panose="02020609040205080304" pitchFamily="49" charset="-128"/>
                <a:cs typeface="Times New Roman" panose="02020603050405020304" pitchFamily="18" charset="0"/>
              </a:rPr>
              <a:t>Establish Roles &amp; Responsibilities</a:t>
            </a:r>
          </a:p>
          <a:p>
            <a:pPr>
              <a:lnSpc>
                <a:spcPct val="115000"/>
              </a:lnSpc>
              <a:spcBef>
                <a:spcPts val="2400"/>
              </a:spcBef>
              <a:spcAft>
                <a:spcPts val="0"/>
              </a:spcAft>
            </a:pPr>
            <a:r>
              <a:rPr lang="en-US" sz="2000" b="1" dirty="0">
                <a:solidFill>
                  <a:srgbClr val="000000"/>
                </a:solidFill>
                <a:ea typeface="MS Mincho" panose="02020609040205080304" pitchFamily="49" charset="-128"/>
                <a:cs typeface="Times New Roman" panose="02020603050405020304" pitchFamily="18" charset="0"/>
              </a:rPr>
              <a:t>Convene Coalition &amp; Build Consensus</a:t>
            </a:r>
          </a:p>
          <a:p>
            <a:pPr>
              <a:lnSpc>
                <a:spcPct val="115000"/>
              </a:lnSpc>
              <a:spcBef>
                <a:spcPts val="2400"/>
              </a:spcBef>
              <a:spcAft>
                <a:spcPts val="0"/>
              </a:spcAft>
            </a:pPr>
            <a:r>
              <a:rPr lang="en-US" sz="2000" b="1" dirty="0">
                <a:solidFill>
                  <a:srgbClr val="000000"/>
                </a:solidFill>
                <a:ea typeface="MS Mincho" panose="02020609040205080304" pitchFamily="49" charset="-128"/>
                <a:cs typeface="Times New Roman" panose="02020603050405020304" pitchFamily="18" charset="0"/>
              </a:rPr>
              <a:t>Announce intent to launch Code and set launch date</a:t>
            </a:r>
            <a:endParaRPr lang="en-US" sz="2000" b="1" dirty="0">
              <a:effectLst/>
              <a:ea typeface="MS Mincho" panose="02020609040205080304" pitchFamily="49" charset="-128"/>
              <a:cs typeface="Times New Roman" panose="02020603050405020304" pitchFamily="18" charset="0"/>
            </a:endParaRPr>
          </a:p>
        </p:txBody>
      </p:sp>
      <p:grpSp>
        <p:nvGrpSpPr>
          <p:cNvPr id="18" name="Group 17">
            <a:extLst>
              <a:ext uri="{FF2B5EF4-FFF2-40B4-BE49-F238E27FC236}">
                <a16:creationId xmlns:a16="http://schemas.microsoft.com/office/drawing/2014/main" id="{5061FE30-1E20-E944-9FDD-BAD5FDF4C92D}"/>
              </a:ext>
            </a:extLst>
          </p:cNvPr>
          <p:cNvGrpSpPr/>
          <p:nvPr/>
        </p:nvGrpSpPr>
        <p:grpSpPr>
          <a:xfrm>
            <a:off x="3284419" y="2633004"/>
            <a:ext cx="1723766" cy="463568"/>
            <a:chOff x="2716862" y="1391736"/>
            <a:chExt cx="1723766" cy="463568"/>
          </a:xfrm>
          <a:solidFill>
            <a:srgbClr val="EC6359"/>
          </a:solidFill>
        </p:grpSpPr>
        <p:cxnSp>
          <p:nvCxnSpPr>
            <p:cNvPr id="19" name="Straight Connector 18">
              <a:extLst>
                <a:ext uri="{FF2B5EF4-FFF2-40B4-BE49-F238E27FC236}">
                  <a16:creationId xmlns:a16="http://schemas.microsoft.com/office/drawing/2014/main" id="{00435637-5A0D-A487-1533-563BD85959D4}"/>
                </a:ext>
              </a:extLst>
            </p:cNvPr>
            <p:cNvCxnSpPr/>
            <p:nvPr/>
          </p:nvCxnSpPr>
          <p:spPr>
            <a:xfrm>
              <a:off x="2716862" y="1643810"/>
              <a:ext cx="1284970" cy="0"/>
            </a:xfrm>
            <a:prstGeom prst="line">
              <a:avLst/>
            </a:prstGeom>
            <a:grpFill/>
            <a:ln w="28575">
              <a:solidFill>
                <a:srgbClr val="EC6359"/>
              </a:solidFill>
            </a:ln>
          </p:spPr>
          <p:style>
            <a:lnRef idx="1">
              <a:schemeClr val="accent1"/>
            </a:lnRef>
            <a:fillRef idx="0">
              <a:schemeClr val="accent1"/>
            </a:fillRef>
            <a:effectRef idx="0">
              <a:schemeClr val="accent1"/>
            </a:effectRef>
            <a:fontRef idx="minor">
              <a:schemeClr val="tx1"/>
            </a:fontRef>
          </p:style>
        </p:cxnSp>
        <p:sp>
          <p:nvSpPr>
            <p:cNvPr id="22" name="Heptagon 21">
              <a:extLst>
                <a:ext uri="{FF2B5EF4-FFF2-40B4-BE49-F238E27FC236}">
                  <a16:creationId xmlns:a16="http://schemas.microsoft.com/office/drawing/2014/main" id="{B5BDAF58-C2F6-EBBD-4EF0-0B7D8A765952}"/>
                </a:ext>
              </a:extLst>
            </p:cNvPr>
            <p:cNvSpPr/>
            <p:nvPr/>
          </p:nvSpPr>
          <p:spPr>
            <a:xfrm>
              <a:off x="3988005" y="1391736"/>
              <a:ext cx="452623" cy="463568"/>
            </a:xfrm>
            <a:prstGeom prst="heptagon">
              <a:avLst/>
            </a:prstGeom>
            <a:grpFill/>
            <a:ln>
              <a:solidFill>
                <a:srgbClr val="EC6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grpSp>
      <p:grpSp>
        <p:nvGrpSpPr>
          <p:cNvPr id="23" name="Group 22">
            <a:extLst>
              <a:ext uri="{FF2B5EF4-FFF2-40B4-BE49-F238E27FC236}">
                <a16:creationId xmlns:a16="http://schemas.microsoft.com/office/drawing/2014/main" id="{FA28E244-569B-E2BF-7B80-1F2641728237}"/>
              </a:ext>
            </a:extLst>
          </p:cNvPr>
          <p:cNvGrpSpPr/>
          <p:nvPr/>
        </p:nvGrpSpPr>
        <p:grpSpPr>
          <a:xfrm>
            <a:off x="3284419" y="3286829"/>
            <a:ext cx="1723766" cy="463568"/>
            <a:chOff x="2716862" y="1391736"/>
            <a:chExt cx="1723766" cy="463568"/>
          </a:xfrm>
          <a:solidFill>
            <a:srgbClr val="EC6359"/>
          </a:solidFill>
        </p:grpSpPr>
        <p:cxnSp>
          <p:nvCxnSpPr>
            <p:cNvPr id="24" name="Straight Connector 23">
              <a:extLst>
                <a:ext uri="{FF2B5EF4-FFF2-40B4-BE49-F238E27FC236}">
                  <a16:creationId xmlns:a16="http://schemas.microsoft.com/office/drawing/2014/main" id="{BF23DF1D-99FE-CCA8-4619-A8A2A05EFC13}"/>
                </a:ext>
              </a:extLst>
            </p:cNvPr>
            <p:cNvCxnSpPr/>
            <p:nvPr/>
          </p:nvCxnSpPr>
          <p:spPr>
            <a:xfrm>
              <a:off x="2716862" y="1643810"/>
              <a:ext cx="1284970" cy="0"/>
            </a:xfrm>
            <a:prstGeom prst="line">
              <a:avLst/>
            </a:prstGeom>
            <a:grpFill/>
            <a:ln w="28575">
              <a:solidFill>
                <a:srgbClr val="EC6359"/>
              </a:solidFill>
            </a:ln>
          </p:spPr>
          <p:style>
            <a:lnRef idx="1">
              <a:schemeClr val="accent1"/>
            </a:lnRef>
            <a:fillRef idx="0">
              <a:schemeClr val="accent1"/>
            </a:fillRef>
            <a:effectRef idx="0">
              <a:schemeClr val="accent1"/>
            </a:effectRef>
            <a:fontRef idx="minor">
              <a:schemeClr val="tx1"/>
            </a:fontRef>
          </p:style>
        </p:cxnSp>
        <p:sp>
          <p:nvSpPr>
            <p:cNvPr id="25" name="Heptagon 24">
              <a:extLst>
                <a:ext uri="{FF2B5EF4-FFF2-40B4-BE49-F238E27FC236}">
                  <a16:creationId xmlns:a16="http://schemas.microsoft.com/office/drawing/2014/main" id="{FDB757F8-9236-BC27-806B-94280C3BB523}"/>
                </a:ext>
              </a:extLst>
            </p:cNvPr>
            <p:cNvSpPr/>
            <p:nvPr/>
          </p:nvSpPr>
          <p:spPr>
            <a:xfrm>
              <a:off x="3988005" y="1391736"/>
              <a:ext cx="452623" cy="463568"/>
            </a:xfrm>
            <a:prstGeom prst="heptagon">
              <a:avLst/>
            </a:prstGeom>
            <a:grpFill/>
            <a:ln>
              <a:solidFill>
                <a:srgbClr val="EC6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grpSp>
      <p:grpSp>
        <p:nvGrpSpPr>
          <p:cNvPr id="26" name="Group 25">
            <a:extLst>
              <a:ext uri="{FF2B5EF4-FFF2-40B4-BE49-F238E27FC236}">
                <a16:creationId xmlns:a16="http://schemas.microsoft.com/office/drawing/2014/main" id="{F6475CB7-AD63-6C98-DC46-4FA5BDA489F2}"/>
              </a:ext>
            </a:extLst>
          </p:cNvPr>
          <p:cNvGrpSpPr/>
          <p:nvPr/>
        </p:nvGrpSpPr>
        <p:grpSpPr>
          <a:xfrm>
            <a:off x="3290734" y="3908992"/>
            <a:ext cx="1723766" cy="463568"/>
            <a:chOff x="2716862" y="1391736"/>
            <a:chExt cx="1723766" cy="463568"/>
          </a:xfrm>
          <a:solidFill>
            <a:srgbClr val="EC6359"/>
          </a:solidFill>
        </p:grpSpPr>
        <p:cxnSp>
          <p:nvCxnSpPr>
            <p:cNvPr id="27" name="Straight Connector 26">
              <a:extLst>
                <a:ext uri="{FF2B5EF4-FFF2-40B4-BE49-F238E27FC236}">
                  <a16:creationId xmlns:a16="http://schemas.microsoft.com/office/drawing/2014/main" id="{C5BEF3F5-1BB6-DBDB-10C1-81F96C30B469}"/>
                </a:ext>
              </a:extLst>
            </p:cNvPr>
            <p:cNvCxnSpPr/>
            <p:nvPr/>
          </p:nvCxnSpPr>
          <p:spPr>
            <a:xfrm>
              <a:off x="2716862" y="1643810"/>
              <a:ext cx="1284970" cy="0"/>
            </a:xfrm>
            <a:prstGeom prst="line">
              <a:avLst/>
            </a:prstGeom>
            <a:grpFill/>
            <a:ln w="28575">
              <a:solidFill>
                <a:srgbClr val="EC6359"/>
              </a:solidFill>
            </a:ln>
          </p:spPr>
          <p:style>
            <a:lnRef idx="1">
              <a:schemeClr val="accent1"/>
            </a:lnRef>
            <a:fillRef idx="0">
              <a:schemeClr val="accent1"/>
            </a:fillRef>
            <a:effectRef idx="0">
              <a:schemeClr val="accent1"/>
            </a:effectRef>
            <a:fontRef idx="minor">
              <a:schemeClr val="tx1"/>
            </a:fontRef>
          </p:style>
        </p:cxnSp>
        <p:sp>
          <p:nvSpPr>
            <p:cNvPr id="28" name="Heptagon 27">
              <a:extLst>
                <a:ext uri="{FF2B5EF4-FFF2-40B4-BE49-F238E27FC236}">
                  <a16:creationId xmlns:a16="http://schemas.microsoft.com/office/drawing/2014/main" id="{14011DBA-CC28-E7E6-E9FC-96EE3AC52404}"/>
                </a:ext>
              </a:extLst>
            </p:cNvPr>
            <p:cNvSpPr/>
            <p:nvPr/>
          </p:nvSpPr>
          <p:spPr>
            <a:xfrm>
              <a:off x="3988005" y="1391736"/>
              <a:ext cx="452623" cy="463568"/>
            </a:xfrm>
            <a:prstGeom prst="heptagon">
              <a:avLst/>
            </a:prstGeom>
            <a:grpFill/>
            <a:ln>
              <a:solidFill>
                <a:srgbClr val="EC6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spTree>
    <p:extLst>
      <p:ext uri="{BB962C8B-B14F-4D97-AF65-F5344CB8AC3E}">
        <p14:creationId xmlns:p14="http://schemas.microsoft.com/office/powerpoint/2010/main" val="11663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DE2CD77-067A-E1A3-093D-4D59EEA8A29B}"/>
              </a:ext>
            </a:extLst>
          </p:cNvPr>
          <p:cNvSpPr/>
          <p:nvPr/>
        </p:nvSpPr>
        <p:spPr>
          <a:xfrm>
            <a:off x="263612" y="1923540"/>
            <a:ext cx="3608473" cy="557562"/>
          </a:xfrm>
          <a:prstGeom prst="rect">
            <a:avLst/>
          </a:prstGeom>
          <a:solidFill>
            <a:schemeClr val="accent2">
              <a:lumMod val="20000"/>
              <a:lumOff val="8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27">
            <a:extLst>
              <a:ext uri="{FF2B5EF4-FFF2-40B4-BE49-F238E27FC236}">
                <a16:creationId xmlns:a16="http://schemas.microsoft.com/office/drawing/2014/main" id="{7F04CFF8-4248-E222-FED8-266164494F34}"/>
              </a:ext>
            </a:extLst>
          </p:cNvPr>
          <p:cNvSpPr/>
          <p:nvPr/>
        </p:nvSpPr>
        <p:spPr>
          <a:xfrm>
            <a:off x="252038" y="2481102"/>
            <a:ext cx="3608473" cy="4020076"/>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Rectangle 25">
            <a:extLst>
              <a:ext uri="{FF2B5EF4-FFF2-40B4-BE49-F238E27FC236}">
                <a16:creationId xmlns:a16="http://schemas.microsoft.com/office/drawing/2014/main" id="{A28F7B8E-F51D-7C67-6482-C1F749E4375C}"/>
              </a:ext>
            </a:extLst>
          </p:cNvPr>
          <p:cNvSpPr/>
          <p:nvPr/>
        </p:nvSpPr>
        <p:spPr>
          <a:xfrm>
            <a:off x="4261655" y="1923540"/>
            <a:ext cx="3608473" cy="557562"/>
          </a:xfrm>
          <a:prstGeom prst="rect">
            <a:avLst/>
          </a:prstGeom>
          <a:solidFill>
            <a:schemeClr val="accent2">
              <a:lumMod val="20000"/>
              <a:lumOff val="8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23">
            <a:extLst>
              <a:ext uri="{FF2B5EF4-FFF2-40B4-BE49-F238E27FC236}">
                <a16:creationId xmlns:a16="http://schemas.microsoft.com/office/drawing/2014/main" id="{7283F582-CC61-4220-12BA-A05AFA08777C}"/>
              </a:ext>
            </a:extLst>
          </p:cNvPr>
          <p:cNvSpPr/>
          <p:nvPr/>
        </p:nvSpPr>
        <p:spPr>
          <a:xfrm>
            <a:off x="4267441" y="2474841"/>
            <a:ext cx="3608473" cy="4020076"/>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Rectangle 21">
            <a:extLst>
              <a:ext uri="{FF2B5EF4-FFF2-40B4-BE49-F238E27FC236}">
                <a16:creationId xmlns:a16="http://schemas.microsoft.com/office/drawing/2014/main" id="{DC60C08A-4375-513C-1623-4B956B0F977E}"/>
              </a:ext>
            </a:extLst>
          </p:cNvPr>
          <p:cNvSpPr/>
          <p:nvPr/>
        </p:nvSpPr>
        <p:spPr>
          <a:xfrm>
            <a:off x="8292440" y="1923540"/>
            <a:ext cx="3608473" cy="557562"/>
          </a:xfrm>
          <a:prstGeom prst="rect">
            <a:avLst/>
          </a:prstGeom>
          <a:solidFill>
            <a:schemeClr val="accent2">
              <a:lumMod val="20000"/>
              <a:lumOff val="8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19">
            <a:extLst>
              <a:ext uri="{FF2B5EF4-FFF2-40B4-BE49-F238E27FC236}">
                <a16:creationId xmlns:a16="http://schemas.microsoft.com/office/drawing/2014/main" id="{FF8957CF-1055-2639-6E23-D8D858C3DD1C}"/>
              </a:ext>
            </a:extLst>
          </p:cNvPr>
          <p:cNvSpPr/>
          <p:nvPr/>
        </p:nvSpPr>
        <p:spPr>
          <a:xfrm>
            <a:off x="8297492" y="2489001"/>
            <a:ext cx="3608473" cy="344167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TextBox 30">
            <a:extLst>
              <a:ext uri="{FF2B5EF4-FFF2-40B4-BE49-F238E27FC236}">
                <a16:creationId xmlns:a16="http://schemas.microsoft.com/office/drawing/2014/main" id="{2FB2655A-DC21-61FB-5923-83CDB17A43B4}"/>
              </a:ext>
            </a:extLst>
          </p:cNvPr>
          <p:cNvSpPr txBox="1"/>
          <p:nvPr/>
        </p:nvSpPr>
        <p:spPr>
          <a:xfrm>
            <a:off x="875736" y="308583"/>
            <a:ext cx="11307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Helvetica" pitchFamily="2" charset="0"/>
              </a:rPr>
              <a:t>Establish Roles &amp; Responsibilities</a:t>
            </a:r>
            <a:endPar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655846" y="6560485"/>
            <a:ext cx="536154" cy="4287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10" name="TextBox 9">
            <a:extLst>
              <a:ext uri="{FF2B5EF4-FFF2-40B4-BE49-F238E27FC236}">
                <a16:creationId xmlns:a16="http://schemas.microsoft.com/office/drawing/2014/main" id="{3FCD882B-1C6A-52F8-9A10-C03EC39DA9AC}"/>
              </a:ext>
            </a:extLst>
          </p:cNvPr>
          <p:cNvSpPr txBox="1"/>
          <p:nvPr/>
        </p:nvSpPr>
        <p:spPr>
          <a:xfrm>
            <a:off x="297754" y="2051489"/>
            <a:ext cx="3608474" cy="4770537"/>
          </a:xfrm>
          <a:prstGeom prst="rect">
            <a:avLst/>
          </a:prstGeom>
          <a:noFill/>
        </p:spPr>
        <p:txBody>
          <a:bodyPr wrap="square">
            <a:spAutoFit/>
          </a:bodyPr>
          <a:lstStyle/>
          <a:p>
            <a:pPr algn="ctr">
              <a:spcBef>
                <a:spcPts val="1200"/>
              </a:spcBef>
              <a:defRPr/>
            </a:pPr>
            <a:r>
              <a:rPr lang="en-US" sz="2000" b="1" dirty="0">
                <a:solidFill>
                  <a:srgbClr val="8B3562"/>
                </a:solidFill>
                <a:cs typeface="Arial" panose="020B0604020202020204" pitchFamily="34" charset="0"/>
              </a:rPr>
              <a:t>National Coalition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lumMod val="85000"/>
                    <a:lumOff val="15000"/>
                  </a:prstClr>
                </a:solidFill>
                <a:cs typeface="Arial" panose="020B0604020202020204" pitchFamily="34" charset="0"/>
              </a:rPr>
              <a:t>Agree on roles and responsibilities of National Coalition, Coordinator and Aggregator(s)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lumMod val="85000"/>
                    <a:lumOff val="15000"/>
                  </a:prstClr>
                </a:solidFill>
                <a:cs typeface="Arial" panose="020B0604020202020204" pitchFamily="34" charset="0"/>
              </a:rPr>
              <a:t>Discuss and agree on customization of the Code in the local context and the plan for rollout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lumMod val="85000"/>
                    <a:lumOff val="15000"/>
                  </a:prstClr>
                </a:solidFill>
                <a:cs typeface="Arial" panose="020B0604020202020204" pitchFamily="34" charset="0"/>
              </a:rPr>
              <a:t>Support the rollout of the Code, monitor progress, address obstacles.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dirty="0">
              <a:solidFill>
                <a:prstClr val="black">
                  <a:lumMod val="85000"/>
                  <a:lumOff val="15000"/>
                </a:prstClr>
              </a:solidFill>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dirty="0">
              <a:solidFill>
                <a:prstClr val="black">
                  <a:lumMod val="85000"/>
                  <a:lumOff val="15000"/>
                </a:prstClr>
              </a:solidFill>
              <a:cs typeface="Arial" panose="020B0604020202020204" pitchFamily="34" charset="0"/>
            </a:endParaRPr>
          </a:p>
        </p:txBody>
      </p:sp>
      <p:sp>
        <p:nvSpPr>
          <p:cNvPr id="16" name="TextBox 15">
            <a:extLst>
              <a:ext uri="{FF2B5EF4-FFF2-40B4-BE49-F238E27FC236}">
                <a16:creationId xmlns:a16="http://schemas.microsoft.com/office/drawing/2014/main" id="{1F5B809A-DAB7-6151-88C2-422100A2BC9F}"/>
              </a:ext>
            </a:extLst>
          </p:cNvPr>
          <p:cNvSpPr txBox="1"/>
          <p:nvPr/>
        </p:nvSpPr>
        <p:spPr>
          <a:xfrm>
            <a:off x="66748" y="251498"/>
            <a:ext cx="7518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rPr>
              <a:t>2A</a:t>
            </a:r>
          </a:p>
        </p:txBody>
      </p:sp>
      <p:cxnSp>
        <p:nvCxnSpPr>
          <p:cNvPr id="17" name="Straight Connector 16">
            <a:extLst>
              <a:ext uri="{FF2B5EF4-FFF2-40B4-BE49-F238E27FC236}">
                <a16:creationId xmlns:a16="http://schemas.microsoft.com/office/drawing/2014/main" id="{6DA81D98-EC4C-E1F4-E0C0-EDF5DF3D81C0}"/>
              </a:ext>
            </a:extLst>
          </p:cNvPr>
          <p:cNvCxnSpPr/>
          <p:nvPr/>
        </p:nvCxnSpPr>
        <p:spPr>
          <a:xfrm>
            <a:off x="772417" y="88134"/>
            <a:ext cx="0" cy="8654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307F59-4ED9-C39A-DBB7-03D81822B761}"/>
              </a:ext>
            </a:extLst>
          </p:cNvPr>
          <p:cNvSpPr txBox="1"/>
          <p:nvPr/>
        </p:nvSpPr>
        <p:spPr>
          <a:xfrm>
            <a:off x="252038" y="1351404"/>
            <a:ext cx="11525551" cy="369332"/>
          </a:xfrm>
          <a:prstGeom prst="rect">
            <a:avLst/>
          </a:prstGeom>
          <a:noFill/>
        </p:spPr>
        <p:txBody>
          <a:bodyPr wrap="square">
            <a:spAutoFit/>
          </a:bodyPr>
          <a:lstStyle/>
          <a:p>
            <a:pPr>
              <a:spcBef>
                <a:spcPts val="600"/>
              </a:spcBef>
            </a:pPr>
            <a:r>
              <a:rPr lang="en-US" dirty="0"/>
              <a:t>Three national roles need to be defined and responsibilities clearly assigned.</a:t>
            </a:r>
          </a:p>
        </p:txBody>
      </p:sp>
      <p:sp>
        <p:nvSpPr>
          <p:cNvPr id="5" name="TextBox 4">
            <a:extLst>
              <a:ext uri="{FF2B5EF4-FFF2-40B4-BE49-F238E27FC236}">
                <a16:creationId xmlns:a16="http://schemas.microsoft.com/office/drawing/2014/main" id="{25972D0A-1ABC-0412-84D2-D377C4D9A202}"/>
              </a:ext>
            </a:extLst>
          </p:cNvPr>
          <p:cNvSpPr txBox="1"/>
          <p:nvPr/>
        </p:nvSpPr>
        <p:spPr>
          <a:xfrm>
            <a:off x="4313161" y="2051489"/>
            <a:ext cx="3562754" cy="4431983"/>
          </a:xfrm>
          <a:prstGeom prst="rect">
            <a:avLst/>
          </a:prstGeom>
          <a:noFill/>
        </p:spPr>
        <p:txBody>
          <a:bodyPr wrap="square">
            <a:spAutoFit/>
          </a:bodyPr>
          <a:lstStyle/>
          <a:p>
            <a:pPr marR="0" lvl="0" algn="ctr" defTabSz="914400" rtl="0" eaLnBrk="1" fontAlgn="auto" latinLnBrk="0" hangingPunct="1">
              <a:lnSpc>
                <a:spcPct val="100000"/>
              </a:lnSpc>
              <a:spcBef>
                <a:spcPts val="1200"/>
              </a:spcBef>
              <a:spcAft>
                <a:spcPts val="0"/>
              </a:spcAft>
              <a:buClrTx/>
              <a:buSzTx/>
              <a:tabLst/>
              <a:defRPr/>
            </a:pPr>
            <a:r>
              <a:rPr lang="en-US" sz="2000" b="1" dirty="0">
                <a:solidFill>
                  <a:srgbClr val="8B3562"/>
                </a:solidFill>
                <a:cs typeface="Arial" panose="020B0604020202020204" pitchFamily="34" charset="0"/>
              </a:rPr>
              <a:t>National Coordinator</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lumMod val="85000"/>
                    <a:lumOff val="15000"/>
                  </a:prstClr>
                </a:solidFill>
                <a:cs typeface="Arial" panose="020B0604020202020204" pitchFamily="34" charset="0"/>
              </a:rPr>
              <a:t>Draft guidelines and maintain Code documents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lumMod val="85000"/>
                    <a:lumOff val="15000"/>
                  </a:prstClr>
                </a:solidFill>
                <a:cs typeface="Arial" panose="020B0604020202020204" pitchFamily="34" charset="0"/>
              </a:rPr>
              <a:t>Convene and report progress to the National Coalition</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lumMod val="85000"/>
                    <a:lumOff val="15000"/>
                  </a:prstClr>
                </a:solidFill>
                <a:cs typeface="Arial" panose="020B0604020202020204" pitchFamily="34" charset="0"/>
              </a:rPr>
              <a:t>On-board Signatories, track Code commitments and coordinate opportunities for learning</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lumMod val="85000"/>
                    <a:lumOff val="15000"/>
                  </a:prstClr>
                </a:solidFill>
                <a:cs typeface="Arial" panose="020B0604020202020204" pitchFamily="34" charset="0"/>
              </a:rPr>
              <a:t>Monitor progress and report nationally and globally to the global aggregator.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400" dirty="0">
                <a:solidFill>
                  <a:prstClr val="black">
                    <a:lumMod val="85000"/>
                    <a:lumOff val="15000"/>
                  </a:prstClr>
                </a:solidFill>
                <a:cs typeface="Arial" panose="020B0604020202020204" pitchFamily="34" charset="0"/>
              </a:rPr>
              <a:t>Country annual reports are optional.</a:t>
            </a:r>
          </a:p>
        </p:txBody>
      </p:sp>
      <p:sp>
        <p:nvSpPr>
          <p:cNvPr id="7" name="TextBox 6">
            <a:extLst>
              <a:ext uri="{FF2B5EF4-FFF2-40B4-BE49-F238E27FC236}">
                <a16:creationId xmlns:a16="http://schemas.microsoft.com/office/drawing/2014/main" id="{4C416C1D-D1C7-0F02-DE72-5E5C8350C93A}"/>
              </a:ext>
            </a:extLst>
          </p:cNvPr>
          <p:cNvSpPr txBox="1"/>
          <p:nvPr/>
        </p:nvSpPr>
        <p:spPr>
          <a:xfrm>
            <a:off x="8285774" y="2021910"/>
            <a:ext cx="3772688" cy="3908762"/>
          </a:xfrm>
          <a:prstGeom prst="rect">
            <a:avLst/>
          </a:prstGeom>
          <a:noFill/>
        </p:spPr>
        <p:txBody>
          <a:bodyPr wrap="square">
            <a:spAutoFit/>
          </a:bodyPr>
          <a:lstStyle/>
          <a:p>
            <a:pPr algn="ctr">
              <a:spcBef>
                <a:spcPts val="1200"/>
              </a:spcBef>
              <a:defRPr/>
            </a:pPr>
            <a:r>
              <a:rPr lang="en-US" sz="2000" b="1" dirty="0">
                <a:solidFill>
                  <a:srgbClr val="8B3562"/>
                </a:solidFill>
                <a:cs typeface="Arial" panose="020B0604020202020204" pitchFamily="34" charset="0"/>
              </a:rPr>
              <a:t>National Aggregator(s)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lumMod val="85000"/>
                    <a:lumOff val="15000"/>
                  </a:prstClr>
                </a:solidFill>
                <a:cs typeface="Arial" panose="020B0604020202020204" pitchFamily="34" charset="0"/>
              </a:rPr>
              <a:t>Trusted local institutions with robust system and data protocols, such as  industry associations or regulators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lumMod val="85000"/>
                    <a:lumOff val="15000"/>
                  </a:prstClr>
                </a:solidFill>
                <a:cs typeface="Arial" panose="020B0604020202020204" pitchFamily="34" charset="0"/>
              </a:rPr>
              <a:t>Instruct, collect, ensure quality and analyze core indicators reported by FSP signatories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lumMod val="85000"/>
                    <a:lumOff val="15000"/>
                  </a:prstClr>
                </a:solidFill>
                <a:cs typeface="Arial" panose="020B0604020202020204" pitchFamily="34" charset="0"/>
              </a:rPr>
              <a:t>Share collated data with global Aggregator on an annual basis (may be through the Coordinator)</a:t>
            </a:r>
          </a:p>
        </p:txBody>
      </p:sp>
      <p:grpSp>
        <p:nvGrpSpPr>
          <p:cNvPr id="38" name="Group 37">
            <a:extLst>
              <a:ext uri="{FF2B5EF4-FFF2-40B4-BE49-F238E27FC236}">
                <a16:creationId xmlns:a16="http://schemas.microsoft.com/office/drawing/2014/main" id="{5C6A050E-2C31-4477-13FF-F6F77CD796F5}"/>
              </a:ext>
            </a:extLst>
          </p:cNvPr>
          <p:cNvGrpSpPr/>
          <p:nvPr/>
        </p:nvGrpSpPr>
        <p:grpSpPr>
          <a:xfrm>
            <a:off x="8072578" y="6029042"/>
            <a:ext cx="4048196" cy="533485"/>
            <a:chOff x="829533" y="6146675"/>
            <a:chExt cx="4403997" cy="451413"/>
          </a:xfrm>
        </p:grpSpPr>
        <p:sp>
          <p:nvSpPr>
            <p:cNvPr id="39" name="Rectangle 38">
              <a:extLst>
                <a:ext uri="{FF2B5EF4-FFF2-40B4-BE49-F238E27FC236}">
                  <a16:creationId xmlns:a16="http://schemas.microsoft.com/office/drawing/2014/main" id="{83ABCC86-0B33-A0D9-1B14-427123116798}"/>
                </a:ext>
              </a:extLst>
            </p:cNvPr>
            <p:cNvSpPr/>
            <p:nvPr/>
          </p:nvSpPr>
          <p:spPr>
            <a:xfrm>
              <a:off x="846725" y="6146675"/>
              <a:ext cx="4386805" cy="451413"/>
            </a:xfrm>
            <a:prstGeom prst="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9300" indent="-285750">
                <a:buFont typeface="Wingdings" panose="05000000000000000000" pitchFamily="2" charset="2"/>
                <a:buChar char="ü"/>
              </a:pPr>
              <a:r>
                <a:rPr lang="en-US" sz="1400" b="1" dirty="0">
                  <a:solidFill>
                    <a:schemeClr val="accent2">
                      <a:lumMod val="50000"/>
                    </a:schemeClr>
                  </a:solidFill>
                </a:rPr>
                <a:t>Sample Roles &amp; Responsibilities</a:t>
              </a:r>
            </a:p>
          </p:txBody>
        </p:sp>
        <p:pic>
          <p:nvPicPr>
            <p:cNvPr id="40" name="Graphic 39" descr="Tools with solid fill">
              <a:extLst>
                <a:ext uri="{FF2B5EF4-FFF2-40B4-BE49-F238E27FC236}">
                  <a16:creationId xmlns:a16="http://schemas.microsoft.com/office/drawing/2014/main" id="{75EB927C-6A97-59D1-84F0-7CAB4F4CC3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533" y="6177371"/>
              <a:ext cx="582170" cy="413793"/>
            </a:xfrm>
            <a:prstGeom prst="rect">
              <a:avLst/>
            </a:prstGeom>
          </p:spPr>
        </p:pic>
      </p:grpSp>
    </p:spTree>
    <p:extLst>
      <p:ext uri="{BB962C8B-B14F-4D97-AF65-F5344CB8AC3E}">
        <p14:creationId xmlns:p14="http://schemas.microsoft.com/office/powerpoint/2010/main" val="4148529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DE0179B-3A55-66FD-281A-C12A37F906E2}"/>
              </a:ext>
            </a:extLst>
          </p:cNvPr>
          <p:cNvSpPr/>
          <p:nvPr/>
        </p:nvSpPr>
        <p:spPr>
          <a:xfrm>
            <a:off x="679820" y="5457170"/>
            <a:ext cx="1043516" cy="461106"/>
          </a:xfrm>
          <a:prstGeom prst="rect">
            <a:avLst/>
          </a:prstGeom>
          <a:solidFill>
            <a:schemeClr val="accent4">
              <a:lumMod val="20000"/>
              <a:lumOff val="8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Rectangle 38">
            <a:extLst>
              <a:ext uri="{FF2B5EF4-FFF2-40B4-BE49-F238E27FC236}">
                <a16:creationId xmlns:a16="http://schemas.microsoft.com/office/drawing/2014/main" id="{6D380216-4D80-6C5F-ABEC-9DD56951EFBD}"/>
              </a:ext>
            </a:extLst>
          </p:cNvPr>
          <p:cNvSpPr/>
          <p:nvPr/>
        </p:nvSpPr>
        <p:spPr>
          <a:xfrm>
            <a:off x="679820" y="1629828"/>
            <a:ext cx="1043516" cy="652868"/>
          </a:xfrm>
          <a:prstGeom prst="rect">
            <a:avLst/>
          </a:prstGeom>
          <a:solidFill>
            <a:schemeClr val="accent4">
              <a:lumMod val="20000"/>
              <a:lumOff val="8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Rectangle 36">
            <a:extLst>
              <a:ext uri="{FF2B5EF4-FFF2-40B4-BE49-F238E27FC236}">
                <a16:creationId xmlns:a16="http://schemas.microsoft.com/office/drawing/2014/main" id="{4870D731-179E-DE0A-57E3-A3284FD87F34}"/>
              </a:ext>
            </a:extLst>
          </p:cNvPr>
          <p:cNvSpPr/>
          <p:nvPr/>
        </p:nvSpPr>
        <p:spPr>
          <a:xfrm>
            <a:off x="1791588" y="1646879"/>
            <a:ext cx="9273810" cy="652868"/>
          </a:xfrm>
          <a:prstGeom prst="rect">
            <a:avLst/>
          </a:prstGeom>
          <a:solidFill>
            <a:schemeClr val="accent4">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ctangle 34">
            <a:extLst>
              <a:ext uri="{FF2B5EF4-FFF2-40B4-BE49-F238E27FC236}">
                <a16:creationId xmlns:a16="http://schemas.microsoft.com/office/drawing/2014/main" id="{F568681A-925D-F22A-4474-81CB07064885}"/>
              </a:ext>
            </a:extLst>
          </p:cNvPr>
          <p:cNvSpPr/>
          <p:nvPr/>
        </p:nvSpPr>
        <p:spPr>
          <a:xfrm>
            <a:off x="679820" y="2414562"/>
            <a:ext cx="1043516" cy="809832"/>
          </a:xfrm>
          <a:prstGeom prst="rect">
            <a:avLst/>
          </a:prstGeom>
          <a:solidFill>
            <a:schemeClr val="accent4">
              <a:lumMod val="20000"/>
              <a:lumOff val="8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Rectangle 32">
            <a:extLst>
              <a:ext uri="{FF2B5EF4-FFF2-40B4-BE49-F238E27FC236}">
                <a16:creationId xmlns:a16="http://schemas.microsoft.com/office/drawing/2014/main" id="{A1C551C2-4E91-FB94-9FB3-D456D20F20E5}"/>
              </a:ext>
            </a:extLst>
          </p:cNvPr>
          <p:cNvSpPr/>
          <p:nvPr/>
        </p:nvSpPr>
        <p:spPr>
          <a:xfrm>
            <a:off x="1791588" y="2431613"/>
            <a:ext cx="9273810" cy="809832"/>
          </a:xfrm>
          <a:prstGeom prst="rect">
            <a:avLst/>
          </a:prstGeom>
          <a:solidFill>
            <a:schemeClr val="accent4">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a:extLst>
              <a:ext uri="{FF2B5EF4-FFF2-40B4-BE49-F238E27FC236}">
                <a16:creationId xmlns:a16="http://schemas.microsoft.com/office/drawing/2014/main" id="{6E6B0B5E-67C6-ECA5-B0D5-CB8F1CE456D2}"/>
              </a:ext>
            </a:extLst>
          </p:cNvPr>
          <p:cNvSpPr/>
          <p:nvPr/>
        </p:nvSpPr>
        <p:spPr>
          <a:xfrm>
            <a:off x="679820" y="3368806"/>
            <a:ext cx="1043516" cy="1914350"/>
          </a:xfrm>
          <a:prstGeom prst="rect">
            <a:avLst/>
          </a:prstGeom>
          <a:solidFill>
            <a:schemeClr val="accent4">
              <a:lumMod val="20000"/>
              <a:lumOff val="8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Rectangle 27">
            <a:extLst>
              <a:ext uri="{FF2B5EF4-FFF2-40B4-BE49-F238E27FC236}">
                <a16:creationId xmlns:a16="http://schemas.microsoft.com/office/drawing/2014/main" id="{8911C6C0-2147-4017-C211-594E054C0C5D}"/>
              </a:ext>
            </a:extLst>
          </p:cNvPr>
          <p:cNvSpPr/>
          <p:nvPr/>
        </p:nvSpPr>
        <p:spPr>
          <a:xfrm>
            <a:off x="1791588" y="3385858"/>
            <a:ext cx="9273810" cy="1914350"/>
          </a:xfrm>
          <a:prstGeom prst="rect">
            <a:avLst/>
          </a:prstGeom>
          <a:solidFill>
            <a:schemeClr val="accent4">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23">
            <a:extLst>
              <a:ext uri="{FF2B5EF4-FFF2-40B4-BE49-F238E27FC236}">
                <a16:creationId xmlns:a16="http://schemas.microsoft.com/office/drawing/2014/main" id="{DA149CB5-ECBD-A602-5B9A-60C3E5287758}"/>
              </a:ext>
            </a:extLst>
          </p:cNvPr>
          <p:cNvSpPr/>
          <p:nvPr/>
        </p:nvSpPr>
        <p:spPr>
          <a:xfrm>
            <a:off x="1791588" y="5474222"/>
            <a:ext cx="9273810" cy="461106"/>
          </a:xfrm>
          <a:prstGeom prst="rect">
            <a:avLst/>
          </a:prstGeom>
          <a:solidFill>
            <a:schemeClr val="accent4">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2FB2655A-DC21-61FB-5923-83CDB17A43B4}"/>
              </a:ext>
            </a:extLst>
          </p:cNvPr>
          <p:cNvSpPr txBox="1"/>
          <p:nvPr/>
        </p:nvSpPr>
        <p:spPr>
          <a:xfrm>
            <a:off x="875736" y="308583"/>
            <a:ext cx="113079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Helvetica" pitchFamily="2" charset="0"/>
              </a:rPr>
              <a:t>Convene the Coalition &amp; Build Consensus  </a:t>
            </a:r>
            <a:endPar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647519" y="6577106"/>
            <a:ext cx="536154" cy="4287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16" name="TextBox 15">
            <a:extLst>
              <a:ext uri="{FF2B5EF4-FFF2-40B4-BE49-F238E27FC236}">
                <a16:creationId xmlns:a16="http://schemas.microsoft.com/office/drawing/2014/main" id="{1F5B809A-DAB7-6151-88C2-422100A2BC9F}"/>
              </a:ext>
            </a:extLst>
          </p:cNvPr>
          <p:cNvSpPr txBox="1"/>
          <p:nvPr/>
        </p:nvSpPr>
        <p:spPr>
          <a:xfrm>
            <a:off x="66748" y="251498"/>
            <a:ext cx="7518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rPr>
              <a:t>2B</a:t>
            </a:r>
          </a:p>
        </p:txBody>
      </p:sp>
      <p:cxnSp>
        <p:nvCxnSpPr>
          <p:cNvPr id="17" name="Straight Connector 16">
            <a:extLst>
              <a:ext uri="{FF2B5EF4-FFF2-40B4-BE49-F238E27FC236}">
                <a16:creationId xmlns:a16="http://schemas.microsoft.com/office/drawing/2014/main" id="{6DA81D98-EC4C-E1F4-E0C0-EDF5DF3D81C0}"/>
              </a:ext>
            </a:extLst>
          </p:cNvPr>
          <p:cNvCxnSpPr/>
          <p:nvPr/>
        </p:nvCxnSpPr>
        <p:spPr>
          <a:xfrm>
            <a:off x="772417" y="88134"/>
            <a:ext cx="0" cy="8654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4DE990F-0025-4CF6-B926-7B66E0E0C7A7}"/>
              </a:ext>
            </a:extLst>
          </p:cNvPr>
          <p:cNvSpPr txBox="1"/>
          <p:nvPr/>
        </p:nvSpPr>
        <p:spPr>
          <a:xfrm>
            <a:off x="584772" y="953558"/>
            <a:ext cx="10837262" cy="538609"/>
          </a:xfrm>
          <a:prstGeom prst="rect">
            <a:avLst/>
          </a:prstGeom>
          <a:noFill/>
        </p:spPr>
        <p:txBody>
          <a:bodyPr wrap="square" rtlCol="0">
            <a:spAutoFit/>
          </a:bodyPr>
          <a:lstStyle/>
          <a:p>
            <a:pPr marR="0" lvl="0" algn="l" defTabSz="914400" rtl="0" eaLnBrk="1" fontAlgn="auto" latinLnBrk="0" hangingPunct="1">
              <a:lnSpc>
                <a:spcPct val="100000"/>
              </a:lnSpc>
              <a:spcBef>
                <a:spcPts val="600"/>
              </a:spcBef>
              <a:spcAft>
                <a:spcPts val="0"/>
              </a:spcAft>
              <a:buClrTx/>
              <a:buSzTx/>
              <a:tabLst/>
              <a:defRPr/>
            </a:pPr>
            <a:endParaRPr lang="en-US" sz="600" kern="0" dirty="0">
              <a:solidFill>
                <a:srgbClr val="8B3562"/>
              </a:solidFill>
            </a:endParaRPr>
          </a:p>
          <a:p>
            <a:pPr marR="0" lvl="0" algn="l" defTabSz="914400" rtl="0" eaLnBrk="1" fontAlgn="auto" latinLnBrk="0" hangingPunct="1">
              <a:lnSpc>
                <a:spcPct val="100000"/>
              </a:lnSpc>
              <a:spcBef>
                <a:spcPts val="600"/>
              </a:spcBef>
              <a:spcAft>
                <a:spcPts val="0"/>
              </a:spcAft>
              <a:buClrTx/>
              <a:buSzTx/>
              <a:tabLst/>
              <a:defRPr/>
            </a:pPr>
            <a:r>
              <a:rPr kumimoji="0" lang="en-US" b="1" i="0" u="none" strike="noStrike" kern="0" cap="none" spc="0" normalizeH="0" baseline="0" noProof="0" dirty="0">
                <a:ln>
                  <a:noFill/>
                </a:ln>
                <a:solidFill>
                  <a:srgbClr val="8B3562"/>
                </a:solidFill>
                <a:effectLst/>
                <a:uLnTx/>
                <a:uFillTx/>
                <a:ea typeface="+mn-ea"/>
                <a:cs typeface="+mn-cs"/>
              </a:rPr>
              <a:t>Key Questions to Discuss with Coalition  </a:t>
            </a:r>
          </a:p>
        </p:txBody>
      </p:sp>
      <p:sp>
        <p:nvSpPr>
          <p:cNvPr id="13" name="TextBox 12">
            <a:extLst>
              <a:ext uri="{FF2B5EF4-FFF2-40B4-BE49-F238E27FC236}">
                <a16:creationId xmlns:a16="http://schemas.microsoft.com/office/drawing/2014/main" id="{3D671A53-D28C-5DEA-BD24-CE9169E141EE}"/>
              </a:ext>
            </a:extLst>
          </p:cNvPr>
          <p:cNvSpPr txBox="1"/>
          <p:nvPr/>
        </p:nvSpPr>
        <p:spPr>
          <a:xfrm>
            <a:off x="662251" y="1720330"/>
            <a:ext cx="1078032" cy="4638449"/>
          </a:xfrm>
          <a:prstGeom prst="rect">
            <a:avLst/>
          </a:prstGeom>
          <a:noFill/>
          <a:ln>
            <a:noFill/>
          </a:ln>
        </p:spPr>
        <p:txBody>
          <a:bodyPr wrap="square">
            <a:spAutoFit/>
          </a:bodyPr>
          <a:lstStyle/>
          <a:p>
            <a:pPr marL="858838" indent="-836613" algn="ctr">
              <a:lnSpc>
                <a:spcPct val="115000"/>
              </a:lnSpc>
              <a:spcBef>
                <a:spcPts val="600"/>
              </a:spcBef>
            </a:pPr>
            <a:r>
              <a:rPr lang="en-US" sz="2000" b="1" cap="all"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Why?</a:t>
            </a:r>
          </a:p>
          <a:p>
            <a:pPr marL="858838" indent="-836613" algn="ctr">
              <a:lnSpc>
                <a:spcPct val="115000"/>
              </a:lnSpc>
              <a:spcBef>
                <a:spcPts val="600"/>
              </a:spcBef>
            </a:pPr>
            <a:endParaRPr lang="en-US" sz="200" b="1" cap="all"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endParaRPr>
          </a:p>
          <a:p>
            <a:pPr marL="858838" indent="-836613" algn="ctr">
              <a:lnSpc>
                <a:spcPct val="115000"/>
              </a:lnSpc>
              <a:spcBef>
                <a:spcPts val="600"/>
              </a:spcBef>
            </a:pPr>
            <a:endParaRPr lang="en-US" sz="1200" b="1" cap="all"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endParaRPr>
          </a:p>
          <a:p>
            <a:pPr marL="858838" indent="-836613" algn="ctr">
              <a:lnSpc>
                <a:spcPct val="115000"/>
              </a:lnSpc>
              <a:spcBef>
                <a:spcPts val="600"/>
              </a:spcBef>
            </a:pPr>
            <a:r>
              <a:rPr lang="en-US" sz="2000" b="1" cap="all"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Who?</a:t>
            </a:r>
          </a:p>
          <a:p>
            <a:pPr marL="858838" indent="-836613" algn="ctr">
              <a:lnSpc>
                <a:spcPct val="115000"/>
              </a:lnSpc>
              <a:spcBef>
                <a:spcPts val="600"/>
              </a:spcBef>
            </a:pPr>
            <a:endParaRPr lang="en-US" sz="1000" b="1" cap="all" dirty="0">
              <a:solidFill>
                <a:srgbClr val="002060"/>
              </a:solidFill>
              <a:latin typeface="Calibri" panose="020F0502020204030204" pitchFamily="34" charset="0"/>
              <a:ea typeface="MS Mincho" panose="02020609040205080304" pitchFamily="49" charset="-128"/>
              <a:cs typeface="Times New Roman" panose="02020603050405020304" pitchFamily="18" charset="0"/>
            </a:endParaRPr>
          </a:p>
          <a:p>
            <a:pPr marL="858838" indent="-836613" algn="ctr">
              <a:lnSpc>
                <a:spcPct val="115000"/>
              </a:lnSpc>
              <a:spcBef>
                <a:spcPts val="600"/>
              </a:spcBef>
            </a:pPr>
            <a:endParaRPr lang="en-US" sz="1200" b="1" cap="all" dirty="0">
              <a:solidFill>
                <a:srgbClr val="002060"/>
              </a:solidFill>
              <a:latin typeface="Calibri" panose="020F0502020204030204" pitchFamily="34" charset="0"/>
              <a:ea typeface="MS Mincho" panose="02020609040205080304" pitchFamily="49" charset="-128"/>
              <a:cs typeface="Times New Roman" panose="02020603050405020304" pitchFamily="18" charset="0"/>
            </a:endParaRPr>
          </a:p>
          <a:p>
            <a:pPr marL="858838" indent="-836613" algn="ctr">
              <a:lnSpc>
                <a:spcPct val="115000"/>
              </a:lnSpc>
              <a:spcBef>
                <a:spcPts val="600"/>
              </a:spcBef>
            </a:pPr>
            <a:r>
              <a:rPr lang="en-US" sz="2000" b="1" cap="all" dirty="0" err="1">
                <a:solidFill>
                  <a:srgbClr val="002060"/>
                </a:solidFill>
                <a:latin typeface="Calibri" panose="020F0502020204030204" pitchFamily="34" charset="0"/>
                <a:ea typeface="MS Mincho" panose="02020609040205080304" pitchFamily="49" charset="-128"/>
                <a:cs typeface="Times New Roman" panose="02020603050405020304" pitchFamily="18" charset="0"/>
              </a:rPr>
              <a:t>WhaT</a:t>
            </a:r>
            <a:r>
              <a:rPr lang="en-US" sz="2000" b="1" cap="all"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a:t>
            </a:r>
          </a:p>
          <a:p>
            <a:pPr marL="858838" indent="-836613" algn="ctr">
              <a:lnSpc>
                <a:spcPct val="115000"/>
              </a:lnSpc>
              <a:spcBef>
                <a:spcPts val="600"/>
              </a:spcBef>
            </a:pPr>
            <a:endParaRPr lang="en-US" sz="3600" b="1" cap="all" dirty="0">
              <a:solidFill>
                <a:srgbClr val="002060"/>
              </a:solidFill>
              <a:latin typeface="Calibri" panose="020F0502020204030204" pitchFamily="34" charset="0"/>
              <a:ea typeface="MS Mincho" panose="02020609040205080304" pitchFamily="49" charset="-128"/>
              <a:cs typeface="Times New Roman" panose="02020603050405020304" pitchFamily="18" charset="0"/>
            </a:endParaRPr>
          </a:p>
          <a:p>
            <a:pPr marL="858838" indent="-836613" algn="ctr">
              <a:lnSpc>
                <a:spcPct val="115000"/>
              </a:lnSpc>
              <a:spcBef>
                <a:spcPts val="600"/>
              </a:spcBef>
            </a:pPr>
            <a:endParaRPr lang="en-US" sz="2000" b="1" cap="all" dirty="0">
              <a:solidFill>
                <a:srgbClr val="002060"/>
              </a:solidFill>
              <a:latin typeface="Calibri" panose="020F0502020204030204" pitchFamily="34" charset="0"/>
              <a:ea typeface="MS Mincho" panose="02020609040205080304" pitchFamily="49" charset="-128"/>
              <a:cs typeface="Times New Roman" panose="02020603050405020304" pitchFamily="18" charset="0"/>
            </a:endParaRPr>
          </a:p>
          <a:p>
            <a:pPr marL="858838" indent="-836613" algn="ctr">
              <a:lnSpc>
                <a:spcPct val="115000"/>
              </a:lnSpc>
              <a:spcBef>
                <a:spcPts val="600"/>
              </a:spcBef>
            </a:pPr>
            <a:endParaRPr lang="en-US" sz="1600" b="1" cap="all" dirty="0">
              <a:solidFill>
                <a:srgbClr val="002060"/>
              </a:solidFill>
              <a:latin typeface="Calibri" panose="020F0502020204030204" pitchFamily="34" charset="0"/>
              <a:ea typeface="MS Mincho" panose="02020609040205080304" pitchFamily="49" charset="-128"/>
              <a:cs typeface="Times New Roman" panose="02020603050405020304" pitchFamily="18" charset="0"/>
            </a:endParaRPr>
          </a:p>
          <a:p>
            <a:pPr marL="858838" indent="-836613" algn="ctr">
              <a:lnSpc>
                <a:spcPct val="115000"/>
              </a:lnSpc>
              <a:spcBef>
                <a:spcPts val="600"/>
              </a:spcBef>
            </a:pPr>
            <a:r>
              <a:rPr lang="en-US" sz="2000" b="1" cap="all"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rPr>
              <a:t>How?</a:t>
            </a:r>
          </a:p>
          <a:p>
            <a:pPr marL="859155" indent="-511810" algn="ctr">
              <a:lnSpc>
                <a:spcPct val="115000"/>
              </a:lnSpc>
              <a:spcBef>
                <a:spcPts val="600"/>
              </a:spcBef>
            </a:pPr>
            <a:endParaRPr lang="en-US" sz="1600" cap="all"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9" name="TextBox 18">
            <a:extLst>
              <a:ext uri="{FF2B5EF4-FFF2-40B4-BE49-F238E27FC236}">
                <a16:creationId xmlns:a16="http://schemas.microsoft.com/office/drawing/2014/main" id="{9829C2DA-44A7-7641-DFD2-5D58C6026920}"/>
              </a:ext>
            </a:extLst>
          </p:cNvPr>
          <p:cNvSpPr txBox="1"/>
          <p:nvPr/>
        </p:nvSpPr>
        <p:spPr>
          <a:xfrm>
            <a:off x="1553576" y="1746560"/>
            <a:ext cx="9963506" cy="4205254"/>
          </a:xfrm>
          <a:prstGeom prst="rect">
            <a:avLst/>
          </a:prstGeom>
          <a:noFill/>
        </p:spPr>
        <p:txBody>
          <a:bodyPr wrap="square">
            <a:spAutoFit/>
          </a:bodyPr>
          <a:lstStyle/>
          <a:p>
            <a:pPr marL="347345">
              <a:lnSpc>
                <a:spcPct val="115000"/>
              </a:lnSpc>
            </a:pPr>
            <a:r>
              <a:rPr lang="en-US" dirty="0">
                <a:effectLst/>
                <a:latin typeface="Calibri" panose="020F0502020204030204" pitchFamily="34" charset="0"/>
                <a:ea typeface="MS Mincho" panose="02020609040205080304" pitchFamily="49" charset="-128"/>
                <a:cs typeface="Times New Roman" panose="02020603050405020304" pitchFamily="18" charset="0"/>
              </a:rPr>
              <a:t>Articulate what high level goals and impact the Code aspires to achieve in 1, 3 and 5 years </a:t>
            </a:r>
          </a:p>
          <a:p>
            <a:pPr marL="347345">
              <a:lnSpc>
                <a:spcPct val="115000"/>
              </a:lnSpc>
            </a:pP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p>
            <a:pPr marL="347345"/>
            <a:r>
              <a:rPr lang="en-US" dirty="0">
                <a:latin typeface="Calibri" panose="020F0502020204030204" pitchFamily="34" charset="0"/>
                <a:ea typeface="MS Mincho" panose="02020609040205080304" pitchFamily="49" charset="-128"/>
                <a:cs typeface="Times New Roman" panose="02020603050405020304" pitchFamily="18" charset="0"/>
              </a:rPr>
              <a:t>Agree responsibilities for the Code’s three key roles:</a:t>
            </a:r>
          </a:p>
          <a:p>
            <a:pPr marL="859155" indent="-511810">
              <a:buFont typeface="Wingdings" panose="05000000000000000000" pitchFamily="2" charset="2"/>
              <a:buChar char="Ø"/>
            </a:pPr>
            <a:r>
              <a:rPr lang="en-US" dirty="0">
                <a:latin typeface="Calibri" panose="020F0502020204030204" pitchFamily="34" charset="0"/>
                <a:ea typeface="MS Mincho" panose="02020609040205080304" pitchFamily="49" charset="-128"/>
                <a:cs typeface="Times New Roman" panose="02020603050405020304" pitchFamily="18" charset="0"/>
              </a:rPr>
              <a:t>National Coalition, Coordinator &amp; </a:t>
            </a:r>
            <a:r>
              <a:rPr lang="en-US" dirty="0">
                <a:effectLst/>
                <a:latin typeface="Calibri" panose="020F0502020204030204" pitchFamily="34" charset="0"/>
                <a:ea typeface="MS Mincho" panose="02020609040205080304" pitchFamily="49" charset="-128"/>
                <a:cs typeface="Times New Roman" panose="02020603050405020304" pitchFamily="18" charset="0"/>
              </a:rPr>
              <a:t>Aggregators</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a:p>
            <a:pPr marL="859155" marR="0" indent="-511810">
              <a:lnSpc>
                <a:spcPct val="115000"/>
              </a:lnSpc>
              <a:spcBef>
                <a:spcPts val="600"/>
              </a:spcBef>
              <a:spcAft>
                <a:spcPts val="0"/>
              </a:spcAft>
            </a:pPr>
            <a:endParaRPr lang="en-US" sz="1200" b="1" dirty="0">
              <a:effectLst/>
              <a:latin typeface="Calibri" panose="020F0502020204030204" pitchFamily="34" charset="0"/>
              <a:ea typeface="MS Mincho" panose="02020609040205080304" pitchFamily="49" charset="-128"/>
              <a:cs typeface="Times New Roman" panose="02020603050405020304" pitchFamily="18" charset="0"/>
            </a:endParaRPr>
          </a:p>
          <a:p>
            <a:pPr marL="347345" marR="0">
              <a:spcAft>
                <a:spcPts val="0"/>
              </a:spcAft>
            </a:pPr>
            <a:r>
              <a:rPr lang="en-US" dirty="0">
                <a:effectLst/>
                <a:latin typeface="Calibri" panose="020F0502020204030204" pitchFamily="34" charset="0"/>
                <a:ea typeface="MS Mincho" panose="02020609040205080304" pitchFamily="49" charset="-128"/>
                <a:cs typeface="Times New Roman" panose="02020603050405020304" pitchFamily="18" charset="0"/>
              </a:rPr>
              <a:t>Determine the Code’s key features:</a:t>
            </a:r>
          </a:p>
          <a:p>
            <a:pPr marL="859155" marR="0" indent="-511810">
              <a:spcAft>
                <a:spcPts val="0"/>
              </a:spcAft>
              <a:buFont typeface="Arial" panose="020B0604020202020204" pitchFamily="34" charset="0"/>
              <a:buChar char="•"/>
            </a:pPr>
            <a:r>
              <a:rPr lang="en-US" dirty="0">
                <a:effectLst/>
                <a:latin typeface="Calibri" panose="020F0502020204030204" pitchFamily="34" charset="0"/>
                <a:ea typeface="MS Mincho" panose="02020609040205080304" pitchFamily="49" charset="-128"/>
                <a:cs typeface="Times New Roman" panose="02020603050405020304" pitchFamily="18" charset="0"/>
              </a:rPr>
              <a:t>Scope of Code for what types of FSPs to recruit</a:t>
            </a:r>
          </a:p>
          <a:p>
            <a:pPr marL="859155" marR="0" indent="-511810">
              <a:spcAft>
                <a:spcPts val="0"/>
              </a:spcAft>
              <a:buFont typeface="Arial" panose="020B0604020202020204" pitchFamily="34" charset="0"/>
              <a:buChar char="•"/>
            </a:pPr>
            <a:r>
              <a:rPr lang="en-US" dirty="0">
                <a:effectLst/>
                <a:latin typeface="Calibri" panose="020F0502020204030204" pitchFamily="34" charset="0"/>
                <a:ea typeface="MS Mincho" panose="02020609040205080304" pitchFamily="49" charset="-128"/>
                <a:cs typeface="Times New Roman" panose="02020603050405020304" pitchFamily="18" charset="0"/>
              </a:rPr>
              <a:t>Core indicators to define and collect </a:t>
            </a:r>
          </a:p>
          <a:p>
            <a:pPr marL="859155" marR="0" indent="-511810">
              <a:spcAft>
                <a:spcPts val="0"/>
              </a:spcAft>
              <a:buFont typeface="Arial" panose="020B0604020202020204" pitchFamily="34" charset="0"/>
              <a:buChar char="•"/>
            </a:pPr>
            <a:r>
              <a:rPr lang="en-US" dirty="0">
                <a:effectLst/>
                <a:latin typeface="Calibri" panose="020F0502020204030204" pitchFamily="34" charset="0"/>
                <a:ea typeface="MS Mincho" panose="02020609040205080304" pitchFamily="49" charset="-128"/>
                <a:cs typeface="Times New Roman" panose="02020603050405020304" pitchFamily="18" charset="0"/>
              </a:rPr>
              <a:t>Key incentives for participation</a:t>
            </a:r>
          </a:p>
          <a:p>
            <a:pPr marL="859155" marR="0" indent="-511810">
              <a:spcAft>
                <a:spcPts val="0"/>
              </a:spcAft>
              <a:buFont typeface="Arial" panose="020B0604020202020204" pitchFamily="34" charset="0"/>
              <a:buChar char="•"/>
            </a:pPr>
            <a:r>
              <a:rPr lang="en-US" dirty="0">
                <a:effectLst/>
                <a:latin typeface="Calibri" panose="020F0502020204030204" pitchFamily="34" charset="0"/>
                <a:ea typeface="MS Mincho" panose="02020609040205080304" pitchFamily="49" charset="-128"/>
                <a:cs typeface="Times New Roman" panose="02020603050405020304" pitchFamily="18" charset="0"/>
              </a:rPr>
              <a:t>The process for aggregating data and reporting commitments </a:t>
            </a:r>
          </a:p>
          <a:p>
            <a:pPr marL="859155" marR="0" indent="-511810">
              <a:spcAft>
                <a:spcPts val="0"/>
              </a:spcAft>
              <a:buFont typeface="Arial" panose="020B0604020202020204" pitchFamily="34" charset="0"/>
              <a:buChar char="•"/>
            </a:pPr>
            <a:r>
              <a:rPr lang="en-US" dirty="0">
                <a:effectLst/>
                <a:latin typeface="Calibri" panose="020F0502020204030204" pitchFamily="34" charset="0"/>
                <a:ea typeface="MS Mincho" panose="02020609040205080304" pitchFamily="49" charset="-128"/>
                <a:cs typeface="Times New Roman" panose="02020603050405020304" pitchFamily="18" charset="0"/>
              </a:rPr>
              <a:t>Mechanisms for peer learning and sharing best practices</a:t>
            </a:r>
          </a:p>
          <a:p>
            <a:pPr marL="859155" marR="0" indent="-511810">
              <a:lnSpc>
                <a:spcPct val="115000"/>
              </a:lnSpc>
              <a:spcAft>
                <a:spcPts val="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Times New Roman" panose="02020603050405020304" pitchFamily="18" charset="0"/>
              </a:rPr>
              <a:t>Issuing annual country reports</a:t>
            </a:r>
            <a:r>
              <a:rPr lang="en-US" dirty="0">
                <a:effectLst/>
                <a:latin typeface="Calibri" panose="020F0502020204030204" pitchFamily="34" charset="0"/>
                <a:ea typeface="MS Mincho" panose="02020609040205080304" pitchFamily="49" charset="-128"/>
                <a:cs typeface="Times New Roman" panose="02020603050405020304" pitchFamily="18" charset="0"/>
              </a:rPr>
              <a:t> </a:t>
            </a: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347345" marR="0">
              <a:lnSpc>
                <a:spcPct val="115000"/>
              </a:lnSpc>
              <a:spcAft>
                <a:spcPts val="0"/>
              </a:spcAft>
            </a:pP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p>
            <a:pPr marL="347345" marR="0">
              <a:lnSpc>
                <a:spcPct val="115000"/>
              </a:lnSpc>
              <a:spcAft>
                <a:spcPts val="0"/>
              </a:spcAft>
            </a:pPr>
            <a:r>
              <a:rPr lang="en-US" dirty="0">
                <a:effectLst/>
                <a:latin typeface="Calibri" panose="020F0502020204030204" pitchFamily="34" charset="0"/>
                <a:ea typeface="MS Mincho" panose="02020609040205080304" pitchFamily="49" charset="-128"/>
                <a:cs typeface="Times New Roman" panose="02020603050405020304" pitchFamily="18" charset="0"/>
              </a:rPr>
              <a:t>Develop an action plan with timelines, milestones for launching and implementing the Code</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grpSp>
        <p:nvGrpSpPr>
          <p:cNvPr id="41" name="Group 40">
            <a:extLst>
              <a:ext uri="{FF2B5EF4-FFF2-40B4-BE49-F238E27FC236}">
                <a16:creationId xmlns:a16="http://schemas.microsoft.com/office/drawing/2014/main" id="{D7A8B08D-B98D-8ED4-F0C3-BDE9018ED349}"/>
              </a:ext>
            </a:extLst>
          </p:cNvPr>
          <p:cNvGrpSpPr/>
          <p:nvPr/>
        </p:nvGrpSpPr>
        <p:grpSpPr>
          <a:xfrm>
            <a:off x="6834358" y="6043621"/>
            <a:ext cx="4231040" cy="533485"/>
            <a:chOff x="829533" y="6146675"/>
            <a:chExt cx="4403997" cy="451413"/>
          </a:xfrm>
        </p:grpSpPr>
        <p:sp>
          <p:nvSpPr>
            <p:cNvPr id="42" name="Rectangle 41">
              <a:extLst>
                <a:ext uri="{FF2B5EF4-FFF2-40B4-BE49-F238E27FC236}">
                  <a16:creationId xmlns:a16="http://schemas.microsoft.com/office/drawing/2014/main" id="{14163BEB-1AC4-81DC-46E9-501DF2B28E1E}"/>
                </a:ext>
              </a:extLst>
            </p:cNvPr>
            <p:cNvSpPr/>
            <p:nvPr/>
          </p:nvSpPr>
          <p:spPr>
            <a:xfrm>
              <a:off x="846725" y="6146675"/>
              <a:ext cx="4386805" cy="451413"/>
            </a:xfrm>
            <a:prstGeom prst="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9300" indent="-285750">
                <a:buFont typeface="Wingdings" panose="05000000000000000000" pitchFamily="2" charset="2"/>
                <a:buChar char="q"/>
              </a:pPr>
              <a:r>
                <a:rPr lang="en-US" sz="1400" b="1" dirty="0">
                  <a:solidFill>
                    <a:schemeClr val="accent2">
                      <a:lumMod val="50000"/>
                    </a:schemeClr>
                  </a:solidFill>
                </a:rPr>
                <a:t>Workshop in a Box    </a:t>
              </a:r>
            </a:p>
          </p:txBody>
        </p:sp>
        <p:pic>
          <p:nvPicPr>
            <p:cNvPr id="43" name="Graphic 42" descr="Tools with solid fill">
              <a:extLst>
                <a:ext uri="{FF2B5EF4-FFF2-40B4-BE49-F238E27FC236}">
                  <a16:creationId xmlns:a16="http://schemas.microsoft.com/office/drawing/2014/main" id="{328A7405-5E7C-00FE-C6BF-60142142F2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533" y="6177371"/>
              <a:ext cx="413793" cy="413793"/>
            </a:xfrm>
            <a:prstGeom prst="rect">
              <a:avLst/>
            </a:prstGeom>
          </p:spPr>
        </p:pic>
      </p:grpSp>
    </p:spTree>
    <p:extLst>
      <p:ext uri="{BB962C8B-B14F-4D97-AF65-F5344CB8AC3E}">
        <p14:creationId xmlns:p14="http://schemas.microsoft.com/office/powerpoint/2010/main" val="295712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AD3CD-B5AA-610B-771C-AFE1C4266249}"/>
              </a:ext>
            </a:extLst>
          </p:cNvPr>
          <p:cNvSpPr/>
          <p:nvPr/>
        </p:nvSpPr>
        <p:spPr>
          <a:xfrm>
            <a:off x="6276875" y="1046374"/>
            <a:ext cx="5915125" cy="564737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graphicFrame>
        <p:nvGraphicFramePr>
          <p:cNvPr id="6" name="Object 5" hidden="1">
            <a:extLst>
              <a:ext uri="{FF2B5EF4-FFF2-40B4-BE49-F238E27FC236}">
                <a16:creationId xmlns:a16="http://schemas.microsoft.com/office/drawing/2014/main" id="{FB18D6DA-D570-EC75-554D-3BFCFBA8FF6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6" imgH="416" progId="TCLayout.ActiveDocument.1">
                  <p:embed/>
                </p:oleObj>
              </mc:Choice>
              <mc:Fallback>
                <p:oleObj name="think-cell Slide" r:id="rId5" imgW="416" imgH="416" progId="TCLayout.ActiveDocument.1">
                  <p:embed/>
                  <p:pic>
                    <p:nvPicPr>
                      <p:cNvPr id="6" name="Object 5" hidden="1">
                        <a:extLst>
                          <a:ext uri="{FF2B5EF4-FFF2-40B4-BE49-F238E27FC236}">
                            <a16:creationId xmlns:a16="http://schemas.microsoft.com/office/drawing/2014/main" id="{FB18D6DA-D570-EC75-554D-3BFCFBA8FF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 name="Title 32">
            <a:extLst>
              <a:ext uri="{FF2B5EF4-FFF2-40B4-BE49-F238E27FC236}">
                <a16:creationId xmlns:a16="http://schemas.microsoft.com/office/drawing/2014/main" id="{39FB9F51-9EBC-B305-E765-53DD9AFC7826}"/>
              </a:ext>
            </a:extLst>
          </p:cNvPr>
          <p:cNvSpPr>
            <a:spLocks noGrp="1"/>
          </p:cNvSpPr>
          <p:nvPr>
            <p:ph type="title"/>
          </p:nvPr>
        </p:nvSpPr>
        <p:spPr>
          <a:xfrm>
            <a:off x="672028" y="-1"/>
            <a:ext cx="11340677" cy="1046375"/>
          </a:xfrm>
        </p:spPr>
        <p:txBody>
          <a:bodyPr vert="horz">
            <a:normAutofit/>
          </a:bodyPr>
          <a:lstStyle/>
          <a:p>
            <a:r>
              <a:rPr lang="en-US" sz="2800" dirty="0"/>
              <a:t>Announce intent to launch the Code and set launch date </a:t>
            </a:r>
            <a:endParaRPr lang="en-US" sz="2800" noProof="0" dirty="0"/>
          </a:p>
        </p:txBody>
      </p:sp>
      <p:sp>
        <p:nvSpPr>
          <p:cNvPr id="7" name="TextBox 6">
            <a:extLst>
              <a:ext uri="{FF2B5EF4-FFF2-40B4-BE49-F238E27FC236}">
                <a16:creationId xmlns:a16="http://schemas.microsoft.com/office/drawing/2014/main" id="{7B2F31BF-50EB-F4DF-DBC8-29B6F07EAAE5}"/>
              </a:ext>
            </a:extLst>
          </p:cNvPr>
          <p:cNvSpPr txBox="1"/>
          <p:nvPr/>
        </p:nvSpPr>
        <p:spPr>
          <a:xfrm>
            <a:off x="326430" y="1635249"/>
            <a:ext cx="5379889" cy="3992118"/>
          </a:xfrm>
          <a:prstGeom prst="rect">
            <a:avLst/>
          </a:prstGeom>
          <a:noFill/>
        </p:spPr>
        <p:txBody>
          <a:bodyPr wrap="square">
            <a:spAutoFit/>
          </a:bodyPr>
          <a:lstStyle/>
          <a:p>
            <a:pPr marL="285750" indent="-285750" algn="just">
              <a:lnSpc>
                <a:spcPts val="2400"/>
              </a:lnSpc>
              <a:spcBef>
                <a:spcPts val="1800"/>
              </a:spcBef>
              <a:buFont typeface="Arial" panose="020B0604020202020204" pitchFamily="34" charset="0"/>
              <a:buChar char="•"/>
            </a:pPr>
            <a:r>
              <a:rPr lang="en-US" dirty="0"/>
              <a:t>Announce intention to launch the Code, to build momentum and draw in allies</a:t>
            </a:r>
          </a:p>
          <a:p>
            <a:pPr marL="285750" indent="-285750" algn="just">
              <a:lnSpc>
                <a:spcPts val="2400"/>
              </a:lnSpc>
              <a:spcBef>
                <a:spcPts val="1800"/>
              </a:spcBef>
              <a:buFont typeface="Arial" panose="020B0604020202020204" pitchFamily="34" charset="0"/>
              <a:buChar char="•"/>
            </a:pPr>
            <a:r>
              <a:rPr lang="en-US" dirty="0"/>
              <a:t>Set a date for a launch event &amp; begin preparations (preferably, March 2024)</a:t>
            </a:r>
          </a:p>
          <a:p>
            <a:pPr marL="285750" indent="-285750" algn="just">
              <a:lnSpc>
                <a:spcPts val="2400"/>
              </a:lnSpc>
              <a:spcBef>
                <a:spcPts val="1800"/>
              </a:spcBef>
              <a:buFont typeface="Arial" panose="020B0604020202020204" pitchFamily="34" charset="0"/>
              <a:buChar char="•"/>
            </a:pPr>
            <a:r>
              <a:rPr lang="en-US" dirty="0"/>
              <a:t>Fill out country data sheet on key elements the design to facilitate global coordination</a:t>
            </a:r>
          </a:p>
          <a:p>
            <a:pPr marL="742950" lvl="1" indent="-285750" algn="just">
              <a:lnSpc>
                <a:spcPts val="2400"/>
              </a:lnSpc>
              <a:spcBef>
                <a:spcPts val="1800"/>
              </a:spcBef>
              <a:buFont typeface="Arial" panose="020B0604020202020204" pitchFamily="34" charset="0"/>
              <a:buChar char="•"/>
            </a:pPr>
            <a:r>
              <a:rPr lang="en-US" dirty="0"/>
              <a:t>Roles, Responsibilities &amp; Contacts</a:t>
            </a:r>
          </a:p>
          <a:p>
            <a:pPr marL="742950" lvl="1" indent="-285750" algn="just">
              <a:lnSpc>
                <a:spcPts val="2400"/>
              </a:lnSpc>
              <a:spcBef>
                <a:spcPts val="1800"/>
              </a:spcBef>
              <a:buFont typeface="Arial" panose="020B0604020202020204" pitchFamily="34" charset="0"/>
              <a:buChar char="•"/>
            </a:pPr>
            <a:r>
              <a:rPr lang="en-US" dirty="0"/>
              <a:t>Key Design Features</a:t>
            </a:r>
          </a:p>
          <a:p>
            <a:pPr marL="742950" lvl="1" indent="-285750" algn="just">
              <a:lnSpc>
                <a:spcPts val="2400"/>
              </a:lnSpc>
              <a:spcBef>
                <a:spcPts val="1800"/>
              </a:spcBef>
              <a:buFont typeface="Arial" panose="020B0604020202020204" pitchFamily="34" charset="0"/>
              <a:buChar char="•"/>
            </a:pPr>
            <a:r>
              <a:rPr lang="en-US" dirty="0"/>
              <a:t>Launch &amp; Reporting Timelines</a:t>
            </a:r>
          </a:p>
        </p:txBody>
      </p:sp>
      <p:cxnSp>
        <p:nvCxnSpPr>
          <p:cNvPr id="11" name="Straight Connector 10">
            <a:extLst>
              <a:ext uri="{FF2B5EF4-FFF2-40B4-BE49-F238E27FC236}">
                <a16:creationId xmlns:a16="http://schemas.microsoft.com/office/drawing/2014/main" id="{CF472B83-2DC8-A4CB-24C8-0BFA5EBB819D}"/>
              </a:ext>
            </a:extLst>
          </p:cNvPr>
          <p:cNvCxnSpPr/>
          <p:nvPr/>
        </p:nvCxnSpPr>
        <p:spPr>
          <a:xfrm>
            <a:off x="772417" y="88134"/>
            <a:ext cx="0" cy="8654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6768AE6-D055-6FBB-B534-DC53156751A2}"/>
              </a:ext>
            </a:extLst>
          </p:cNvPr>
          <p:cNvSpPr txBox="1"/>
          <p:nvPr/>
        </p:nvSpPr>
        <p:spPr>
          <a:xfrm>
            <a:off x="66748" y="251498"/>
            <a:ext cx="7518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rPr>
              <a:t>2C</a:t>
            </a:r>
          </a:p>
        </p:txBody>
      </p:sp>
      <p:sp>
        <p:nvSpPr>
          <p:cNvPr id="14" name="TextBox 13">
            <a:extLst>
              <a:ext uri="{FF2B5EF4-FFF2-40B4-BE49-F238E27FC236}">
                <a16:creationId xmlns:a16="http://schemas.microsoft.com/office/drawing/2014/main" id="{A1687D63-3D31-9B9D-6E3E-9E19BA83557B}"/>
              </a:ext>
            </a:extLst>
          </p:cNvPr>
          <p:cNvSpPr txBox="1"/>
          <p:nvPr/>
        </p:nvSpPr>
        <p:spPr>
          <a:xfrm>
            <a:off x="6342366" y="1046374"/>
            <a:ext cx="5855023" cy="5555367"/>
          </a:xfrm>
          <a:prstGeom prst="rect">
            <a:avLst/>
          </a:prstGeom>
          <a:noFill/>
        </p:spPr>
        <p:txBody>
          <a:bodyPr wrap="square">
            <a:spAutoFit/>
          </a:bodyPr>
          <a:lstStyle/>
          <a:p>
            <a:pPr algn="just">
              <a:lnSpc>
                <a:spcPts val="2400"/>
              </a:lnSpc>
            </a:pPr>
            <a:r>
              <a:rPr lang="en-US" b="1" dirty="0"/>
              <a:t>Sample country statement of intent</a:t>
            </a:r>
          </a:p>
          <a:p>
            <a:pPr indent="404813">
              <a:spcBef>
                <a:spcPts val="600"/>
              </a:spcBef>
            </a:pPr>
            <a:r>
              <a:rPr lang="en-US" sz="1600" i="1" dirty="0">
                <a:solidFill>
                  <a:srgbClr val="292929"/>
                </a:solidFill>
              </a:rPr>
              <a:t>“[Champions or coalition partner names] is/are committed to advancing access to finance and identifying innovative solutions to mobilize capital for women-led micro, small and medium-sized enterprises (WMSMEs). We endorse the Women Entrepreneurs Finance Code (“WE Finance Code” or “Code”), a global multi-stakeholder data-driven approach to systematically expand how women-led businesses are supported and financed. </a:t>
            </a:r>
          </a:p>
          <a:p>
            <a:pPr indent="404813">
              <a:spcBef>
                <a:spcPts val="600"/>
              </a:spcBef>
            </a:pPr>
            <a:r>
              <a:rPr lang="en-US" sz="1600" i="1" dirty="0">
                <a:solidFill>
                  <a:srgbClr val="292929"/>
                </a:solidFill>
              </a:rPr>
              <a:t>We intend to champion the launch of a Code in [country] to align and catalyze action and incentives across the financial sector ecosystem to support women entrepreneurs. A national coalition of public and private stakeholders will work together to adopt the Code, engaging financial service providers, regulators, standard-setting bodies, financial sector infrastructure organizations and trade associations and other ecosystem players.   </a:t>
            </a:r>
          </a:p>
          <a:p>
            <a:pPr indent="404813">
              <a:spcBef>
                <a:spcPts val="600"/>
              </a:spcBef>
            </a:pPr>
            <a:r>
              <a:rPr lang="en-US" sz="1600" i="1" dirty="0">
                <a:solidFill>
                  <a:srgbClr val="292929"/>
                </a:solidFill>
              </a:rPr>
              <a:t>We look forward to collaborating with other countries and stakeholders to align our approach with the Code’s global framework and ensure its effective governance, coordination and aggregation mechanisms.”  </a:t>
            </a:r>
          </a:p>
        </p:txBody>
      </p:sp>
      <p:grpSp>
        <p:nvGrpSpPr>
          <p:cNvPr id="3" name="Group 2">
            <a:extLst>
              <a:ext uri="{FF2B5EF4-FFF2-40B4-BE49-F238E27FC236}">
                <a16:creationId xmlns:a16="http://schemas.microsoft.com/office/drawing/2014/main" id="{0B9ABB4A-F63D-FF2A-D32C-FC17DA40F672}"/>
              </a:ext>
            </a:extLst>
          </p:cNvPr>
          <p:cNvGrpSpPr/>
          <p:nvPr/>
        </p:nvGrpSpPr>
        <p:grpSpPr>
          <a:xfrm>
            <a:off x="641903" y="5984335"/>
            <a:ext cx="5178129" cy="533485"/>
            <a:chOff x="829533" y="6146675"/>
            <a:chExt cx="5389801" cy="451413"/>
          </a:xfrm>
        </p:grpSpPr>
        <p:sp>
          <p:nvSpPr>
            <p:cNvPr id="5" name="Rectangle 4">
              <a:extLst>
                <a:ext uri="{FF2B5EF4-FFF2-40B4-BE49-F238E27FC236}">
                  <a16:creationId xmlns:a16="http://schemas.microsoft.com/office/drawing/2014/main" id="{B1BD9974-9AB0-23F5-CDA0-C3A9EA886068}"/>
                </a:ext>
              </a:extLst>
            </p:cNvPr>
            <p:cNvSpPr/>
            <p:nvPr/>
          </p:nvSpPr>
          <p:spPr>
            <a:xfrm>
              <a:off x="846725" y="6146675"/>
              <a:ext cx="5372609" cy="451413"/>
            </a:xfrm>
            <a:prstGeom prst="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9300" indent="-285750">
                <a:buFont typeface="Wingdings" panose="05000000000000000000" pitchFamily="2" charset="2"/>
                <a:buChar char="ü"/>
              </a:pPr>
              <a:r>
                <a:rPr lang="en-US" sz="1400" b="1" dirty="0">
                  <a:solidFill>
                    <a:schemeClr val="accent2">
                      <a:lumMod val="50000"/>
                    </a:schemeClr>
                  </a:solidFill>
                </a:rPr>
                <a:t>Sample Declaration of Intent to Launch a Code</a:t>
              </a:r>
            </a:p>
            <a:p>
              <a:pPr marL="749300" indent="-285750">
                <a:buFont typeface="Wingdings" panose="05000000000000000000" pitchFamily="2" charset="2"/>
                <a:buChar char="ü"/>
              </a:pPr>
              <a:r>
                <a:rPr lang="en-US" sz="1400" b="1" dirty="0">
                  <a:solidFill>
                    <a:schemeClr val="accent2">
                      <a:lumMod val="50000"/>
                    </a:schemeClr>
                  </a:solidFill>
                </a:rPr>
                <a:t>Country Pilot Data Sheet</a:t>
              </a:r>
            </a:p>
          </p:txBody>
        </p:sp>
        <p:pic>
          <p:nvPicPr>
            <p:cNvPr id="8" name="Graphic 7" descr="Tools with solid fill">
              <a:extLst>
                <a:ext uri="{FF2B5EF4-FFF2-40B4-BE49-F238E27FC236}">
                  <a16:creationId xmlns:a16="http://schemas.microsoft.com/office/drawing/2014/main" id="{BDD196A8-C4D3-6CF4-3C8D-272BF49B41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9533" y="6177371"/>
              <a:ext cx="413793" cy="413793"/>
            </a:xfrm>
            <a:prstGeom prst="rect">
              <a:avLst/>
            </a:prstGeom>
          </p:spPr>
        </p:pic>
      </p:grpSp>
    </p:spTree>
    <p:extLst>
      <p:ext uri="{BB962C8B-B14F-4D97-AF65-F5344CB8AC3E}">
        <p14:creationId xmlns:p14="http://schemas.microsoft.com/office/powerpoint/2010/main" val="199997886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2E5149B-482A-406E-194C-593384127D92}"/>
              </a:ext>
            </a:extLst>
          </p:cNvPr>
          <p:cNvGrpSpPr/>
          <p:nvPr/>
        </p:nvGrpSpPr>
        <p:grpSpPr>
          <a:xfrm>
            <a:off x="2992320" y="2643893"/>
            <a:ext cx="1723766" cy="463568"/>
            <a:chOff x="2716862" y="1391736"/>
            <a:chExt cx="1723766" cy="463568"/>
          </a:xfrm>
          <a:solidFill>
            <a:schemeClr val="accent2"/>
          </a:solidFill>
        </p:grpSpPr>
        <p:cxnSp>
          <p:nvCxnSpPr>
            <p:cNvPr id="21" name="Straight Connector 20">
              <a:extLst>
                <a:ext uri="{FF2B5EF4-FFF2-40B4-BE49-F238E27FC236}">
                  <a16:creationId xmlns:a16="http://schemas.microsoft.com/office/drawing/2014/main" id="{4705E272-BCF4-6B7A-73C1-A0127FF68266}"/>
                </a:ext>
              </a:extLst>
            </p:cNvPr>
            <p:cNvCxnSpPr/>
            <p:nvPr/>
          </p:nvCxnSpPr>
          <p:spPr>
            <a:xfrm>
              <a:off x="2716862" y="1643810"/>
              <a:ext cx="1284970" cy="0"/>
            </a:xfrm>
            <a:prstGeom prst="line">
              <a:avLst/>
            </a:prstGeom>
            <a:grp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Heptagon 21">
              <a:extLst>
                <a:ext uri="{FF2B5EF4-FFF2-40B4-BE49-F238E27FC236}">
                  <a16:creationId xmlns:a16="http://schemas.microsoft.com/office/drawing/2014/main" id="{9DBD8875-7122-8FF0-B62C-24E56B7B3EB8}"/>
                </a:ext>
              </a:extLst>
            </p:cNvPr>
            <p:cNvSpPr/>
            <p:nvPr/>
          </p:nvSpPr>
          <p:spPr>
            <a:xfrm>
              <a:off x="3988005" y="1391736"/>
              <a:ext cx="452623" cy="463568"/>
            </a:xfrm>
            <a:prstGeom prst="heptago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grpSp>
      <p:grpSp>
        <p:nvGrpSpPr>
          <p:cNvPr id="23" name="Group 22">
            <a:extLst>
              <a:ext uri="{FF2B5EF4-FFF2-40B4-BE49-F238E27FC236}">
                <a16:creationId xmlns:a16="http://schemas.microsoft.com/office/drawing/2014/main" id="{DE66C426-90B6-8127-5D0E-BD2C1D0BF5D2}"/>
              </a:ext>
            </a:extLst>
          </p:cNvPr>
          <p:cNvGrpSpPr/>
          <p:nvPr/>
        </p:nvGrpSpPr>
        <p:grpSpPr>
          <a:xfrm>
            <a:off x="2992320" y="3297718"/>
            <a:ext cx="1723766" cy="463568"/>
            <a:chOff x="2716862" y="1391736"/>
            <a:chExt cx="1723766" cy="463568"/>
          </a:xfrm>
          <a:solidFill>
            <a:schemeClr val="accent2"/>
          </a:solidFill>
        </p:grpSpPr>
        <p:cxnSp>
          <p:nvCxnSpPr>
            <p:cNvPr id="24" name="Straight Connector 23">
              <a:extLst>
                <a:ext uri="{FF2B5EF4-FFF2-40B4-BE49-F238E27FC236}">
                  <a16:creationId xmlns:a16="http://schemas.microsoft.com/office/drawing/2014/main" id="{FEA8E4D1-A7B2-C107-950C-0899436847ED}"/>
                </a:ext>
              </a:extLst>
            </p:cNvPr>
            <p:cNvCxnSpPr/>
            <p:nvPr/>
          </p:nvCxnSpPr>
          <p:spPr>
            <a:xfrm>
              <a:off x="2716862" y="1643810"/>
              <a:ext cx="1284970" cy="0"/>
            </a:xfrm>
            <a:prstGeom prst="line">
              <a:avLst/>
            </a:prstGeom>
            <a:grp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Heptagon 24">
              <a:extLst>
                <a:ext uri="{FF2B5EF4-FFF2-40B4-BE49-F238E27FC236}">
                  <a16:creationId xmlns:a16="http://schemas.microsoft.com/office/drawing/2014/main" id="{2D63DC36-E98A-371B-5855-E0E90887E47E}"/>
                </a:ext>
              </a:extLst>
            </p:cNvPr>
            <p:cNvSpPr/>
            <p:nvPr/>
          </p:nvSpPr>
          <p:spPr>
            <a:xfrm>
              <a:off x="3988005" y="1391736"/>
              <a:ext cx="452623" cy="463568"/>
            </a:xfrm>
            <a:prstGeom prst="heptago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grpSp>
      <p:grpSp>
        <p:nvGrpSpPr>
          <p:cNvPr id="26" name="Group 25">
            <a:extLst>
              <a:ext uri="{FF2B5EF4-FFF2-40B4-BE49-F238E27FC236}">
                <a16:creationId xmlns:a16="http://schemas.microsoft.com/office/drawing/2014/main" id="{C66F6D5B-A705-E6D6-ADE2-53EDD987C2F0}"/>
              </a:ext>
            </a:extLst>
          </p:cNvPr>
          <p:cNvGrpSpPr/>
          <p:nvPr/>
        </p:nvGrpSpPr>
        <p:grpSpPr>
          <a:xfrm>
            <a:off x="2998635" y="3919881"/>
            <a:ext cx="1723766" cy="463568"/>
            <a:chOff x="2716862" y="1391736"/>
            <a:chExt cx="1723766" cy="463568"/>
          </a:xfrm>
          <a:solidFill>
            <a:schemeClr val="accent2"/>
          </a:solidFill>
        </p:grpSpPr>
        <p:cxnSp>
          <p:nvCxnSpPr>
            <p:cNvPr id="27" name="Straight Connector 26">
              <a:extLst>
                <a:ext uri="{FF2B5EF4-FFF2-40B4-BE49-F238E27FC236}">
                  <a16:creationId xmlns:a16="http://schemas.microsoft.com/office/drawing/2014/main" id="{1CA60198-64B2-AB74-268C-16BFF5B37A51}"/>
                </a:ext>
              </a:extLst>
            </p:cNvPr>
            <p:cNvCxnSpPr/>
            <p:nvPr/>
          </p:nvCxnSpPr>
          <p:spPr>
            <a:xfrm>
              <a:off x="2716862" y="1643810"/>
              <a:ext cx="1284970" cy="0"/>
            </a:xfrm>
            <a:prstGeom prst="line">
              <a:avLst/>
            </a:prstGeom>
            <a:grp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Heptagon 27">
              <a:extLst>
                <a:ext uri="{FF2B5EF4-FFF2-40B4-BE49-F238E27FC236}">
                  <a16:creationId xmlns:a16="http://schemas.microsoft.com/office/drawing/2014/main" id="{937D6584-1264-EE66-3784-6967F3D7E611}"/>
                </a:ext>
              </a:extLst>
            </p:cNvPr>
            <p:cNvSpPr/>
            <p:nvPr/>
          </p:nvSpPr>
          <p:spPr>
            <a:xfrm>
              <a:off x="3988005" y="1391736"/>
              <a:ext cx="452623" cy="463568"/>
            </a:xfrm>
            <a:prstGeom prst="heptago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sp>
        <p:nvSpPr>
          <p:cNvPr id="8" name="Rectangle 7">
            <a:extLst>
              <a:ext uri="{FF2B5EF4-FFF2-40B4-BE49-F238E27FC236}">
                <a16:creationId xmlns:a16="http://schemas.microsoft.com/office/drawing/2014/main" id="{D74B6050-BFF6-7BB9-56D7-DE2EEC403AD5}"/>
              </a:ext>
            </a:extLst>
          </p:cNvPr>
          <p:cNvSpPr/>
          <p:nvPr/>
        </p:nvSpPr>
        <p:spPr>
          <a:xfrm>
            <a:off x="0" y="931333"/>
            <a:ext cx="12192000" cy="126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6" imgH="416" progId="TCLayout.ActiveDocument.1">
                  <p:embed/>
                </p:oleObj>
              </mc:Choice>
              <mc:Fallback>
                <p:oleObj name="think-cell Slide" r:id="rId5" imgW="416" imgH="41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50262" y="185414"/>
            <a:ext cx="12041738" cy="634479"/>
          </a:xfrm>
        </p:spPr>
        <p:txBody>
          <a:bodyPr vert="horz" anchor="t">
            <a:normAutofit/>
          </a:bodyPr>
          <a:lstStyle/>
          <a:p>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3. Customizing the Code to the National Context</a:t>
            </a:r>
            <a:endParaRPr lang="en-US" sz="2800" b="1" noProof="0" dirty="0">
              <a:sym typeface="Montserrat"/>
            </a:endParaRPr>
          </a:p>
        </p:txBody>
      </p:sp>
      <p:sp>
        <p:nvSpPr>
          <p:cNvPr id="3" name="Hexagon 2">
            <a:extLst>
              <a:ext uri="{FF2B5EF4-FFF2-40B4-BE49-F238E27FC236}">
                <a16:creationId xmlns:a16="http://schemas.microsoft.com/office/drawing/2014/main" id="{61334FB8-92A7-0327-7F0C-57B652B6BFA8}"/>
              </a:ext>
            </a:extLst>
          </p:cNvPr>
          <p:cNvSpPr/>
          <p:nvPr/>
        </p:nvSpPr>
        <p:spPr>
          <a:xfrm>
            <a:off x="808802" y="2392903"/>
            <a:ext cx="2680460" cy="2310942"/>
          </a:xfrm>
          <a:prstGeom prst="hexagon">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6" name="TextBox 15">
            <a:extLst>
              <a:ext uri="{FF2B5EF4-FFF2-40B4-BE49-F238E27FC236}">
                <a16:creationId xmlns:a16="http://schemas.microsoft.com/office/drawing/2014/main" id="{7F9603F6-FE84-9457-2483-E9164A78C6B3}"/>
              </a:ext>
            </a:extLst>
          </p:cNvPr>
          <p:cNvSpPr txBox="1"/>
          <p:nvPr/>
        </p:nvSpPr>
        <p:spPr>
          <a:xfrm>
            <a:off x="957322" y="2974460"/>
            <a:ext cx="545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bg1"/>
                </a:solidFill>
                <a:effectLst/>
                <a:uLnTx/>
                <a:uFillTx/>
                <a:latin typeface="Helvetica"/>
                <a:ea typeface="+mn-ea"/>
                <a:cs typeface="+mn-cs"/>
              </a:rPr>
              <a:t>3</a:t>
            </a:r>
          </a:p>
        </p:txBody>
      </p:sp>
      <p:sp>
        <p:nvSpPr>
          <p:cNvPr id="17" name="TextBox 16">
            <a:extLst>
              <a:ext uri="{FF2B5EF4-FFF2-40B4-BE49-F238E27FC236}">
                <a16:creationId xmlns:a16="http://schemas.microsoft.com/office/drawing/2014/main" id="{A91A36D7-1317-C4ED-3C76-79B465270E8D}"/>
              </a:ext>
            </a:extLst>
          </p:cNvPr>
          <p:cNvSpPr txBox="1"/>
          <p:nvPr/>
        </p:nvSpPr>
        <p:spPr>
          <a:xfrm>
            <a:off x="1125283" y="2892315"/>
            <a:ext cx="2268737" cy="1323439"/>
          </a:xfrm>
          <a:prstGeom prst="rect">
            <a:avLst/>
          </a:prstGeom>
          <a:noFill/>
        </p:spPr>
        <p:txBody>
          <a:bodyPr wrap="square">
            <a:spAutoFit/>
          </a:bodyPr>
          <a:lstStyle/>
          <a:p>
            <a:pPr marL="4572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Customize</a:t>
            </a:r>
          </a:p>
          <a:p>
            <a:pPr marL="4572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Code to the National Context </a:t>
            </a:r>
          </a:p>
        </p:txBody>
      </p:sp>
      <p:sp>
        <p:nvSpPr>
          <p:cNvPr id="18" name="TextBox 17">
            <a:extLst>
              <a:ext uri="{FF2B5EF4-FFF2-40B4-BE49-F238E27FC236}">
                <a16:creationId xmlns:a16="http://schemas.microsoft.com/office/drawing/2014/main" id="{0E3C8C91-D393-C1FD-DAA3-79CA09373198}"/>
              </a:ext>
            </a:extLst>
          </p:cNvPr>
          <p:cNvSpPr txBox="1"/>
          <p:nvPr/>
        </p:nvSpPr>
        <p:spPr>
          <a:xfrm>
            <a:off x="4716086" y="2658636"/>
            <a:ext cx="4800893" cy="1739643"/>
          </a:xfrm>
          <a:prstGeom prst="rect">
            <a:avLst/>
          </a:prstGeom>
          <a:noFill/>
        </p:spPr>
        <p:txBody>
          <a:bodyPr wrap="square" rtlCol="0">
            <a:spAutoFit/>
          </a:bodyPr>
          <a:lstStyle/>
          <a:p>
            <a:pPr marR="0" lvl="0">
              <a:lnSpc>
                <a:spcPct val="115000"/>
              </a:lnSpc>
              <a:spcBef>
                <a:spcPts val="2400"/>
              </a:spcBef>
            </a:pPr>
            <a:r>
              <a:rPr lang="en-US" sz="2000" b="1" dirty="0">
                <a:solidFill>
                  <a:srgbClr val="000000"/>
                </a:solidFill>
                <a:ea typeface="MS Mincho" panose="02020609040205080304" pitchFamily="49" charset="-128"/>
                <a:cs typeface="Times New Roman" panose="02020603050405020304" pitchFamily="18" charset="0"/>
              </a:rPr>
              <a:t>Instructions for Signatories </a:t>
            </a:r>
          </a:p>
          <a:p>
            <a:pPr>
              <a:lnSpc>
                <a:spcPct val="115000"/>
              </a:lnSpc>
              <a:spcBef>
                <a:spcPts val="2400"/>
              </a:spcBef>
            </a:pPr>
            <a:r>
              <a:rPr lang="en-US" sz="2000" b="1" dirty="0">
                <a:solidFill>
                  <a:srgbClr val="000000"/>
                </a:solidFill>
                <a:ea typeface="MS Mincho" panose="02020609040205080304" pitchFamily="49" charset="-128"/>
                <a:cs typeface="Times New Roman" panose="02020603050405020304" pitchFamily="18" charset="0"/>
              </a:rPr>
              <a:t>Commitment Guidelines </a:t>
            </a:r>
          </a:p>
          <a:p>
            <a:pPr marR="0" lvl="0">
              <a:lnSpc>
                <a:spcPct val="115000"/>
              </a:lnSpc>
              <a:spcBef>
                <a:spcPts val="2400"/>
              </a:spcBef>
            </a:pPr>
            <a:r>
              <a:rPr lang="en-US" sz="2000" b="1" dirty="0">
                <a:solidFill>
                  <a:srgbClr val="000000"/>
                </a:solidFill>
                <a:effectLst/>
                <a:ea typeface="MS Mincho" panose="02020609040205080304" pitchFamily="49" charset="-128"/>
                <a:cs typeface="Times New Roman" panose="02020603050405020304" pitchFamily="18" charset="0"/>
              </a:rPr>
              <a:t>Definitions &amp; Indicators </a:t>
            </a:r>
            <a:endParaRPr lang="en-US" sz="2000" b="1"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74054549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A21292-3927-6B61-9B7B-D3E35F83AEEF}"/>
              </a:ext>
            </a:extLst>
          </p:cNvPr>
          <p:cNvSpPr/>
          <p:nvPr/>
        </p:nvSpPr>
        <p:spPr>
          <a:xfrm>
            <a:off x="5964821" y="1058642"/>
            <a:ext cx="6227179" cy="55778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FB2655A-DC21-61FB-5923-83CDB17A43B4}"/>
              </a:ext>
            </a:extLst>
          </p:cNvPr>
          <p:cNvSpPr txBox="1"/>
          <p:nvPr/>
        </p:nvSpPr>
        <p:spPr>
          <a:xfrm>
            <a:off x="875735" y="329088"/>
            <a:ext cx="1131626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The Commitment language can be used as-is or </a:t>
            </a:r>
            <a:r>
              <a:rPr kumimoji="0" lang="en-US" sz="2800" b="0" i="0" u="none" strike="noStrike" kern="1200" cap="none" spc="0" normalizeH="0" baseline="0" noProof="0" dirty="0" err="1">
                <a:ln>
                  <a:noFill/>
                </a:ln>
                <a:solidFill>
                  <a:prstClr val="white"/>
                </a:solidFill>
                <a:effectLst/>
                <a:uLnTx/>
                <a:uFillTx/>
                <a:latin typeface="Helvetica" pitchFamily="2" charset="0"/>
                <a:ea typeface="+mn-ea"/>
                <a:cs typeface="+mn-cs"/>
              </a:rPr>
              <a:t>cust</a:t>
            </a:r>
            <a:r>
              <a:rPr lang="en-US" sz="2800" dirty="0" err="1">
                <a:solidFill>
                  <a:prstClr val="white"/>
                </a:solidFill>
                <a:latin typeface="Helvetica" pitchFamily="2" charset="0"/>
              </a:rPr>
              <a:t>omized</a:t>
            </a:r>
            <a:endPar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714786" y="6560261"/>
            <a:ext cx="558188" cy="389623"/>
          </a:xfrm>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7" name="TextBox 6">
            <a:extLst>
              <a:ext uri="{FF2B5EF4-FFF2-40B4-BE49-F238E27FC236}">
                <a16:creationId xmlns:a16="http://schemas.microsoft.com/office/drawing/2014/main" id="{1CDC56EF-D857-4D42-1C68-A9FC92686879}"/>
              </a:ext>
            </a:extLst>
          </p:cNvPr>
          <p:cNvSpPr txBox="1"/>
          <p:nvPr/>
        </p:nvSpPr>
        <p:spPr>
          <a:xfrm>
            <a:off x="6562846" y="1253272"/>
            <a:ext cx="5431034" cy="5401479"/>
          </a:xfrm>
          <a:prstGeom prst="rect">
            <a:avLst/>
          </a:prstGeom>
          <a:noFill/>
        </p:spPr>
        <p:txBody>
          <a:bodyPr wrap="square">
            <a:spAutoFit/>
          </a:bodyPr>
          <a:lstStyle/>
          <a:p>
            <a:pPr algn="ctr">
              <a:spcBef>
                <a:spcPts val="600"/>
              </a:spcBef>
            </a:pPr>
            <a:r>
              <a:rPr lang="en-US" b="1" dirty="0">
                <a:solidFill>
                  <a:srgbClr val="292929"/>
                </a:solidFill>
              </a:rPr>
              <a:t>WE Finance Code Commitment</a:t>
            </a:r>
          </a:p>
          <a:p>
            <a:pPr>
              <a:spcBef>
                <a:spcPts val="600"/>
              </a:spcBef>
            </a:pPr>
            <a:endParaRPr lang="en-US" b="1" dirty="0">
              <a:solidFill>
                <a:srgbClr val="292929"/>
              </a:solidFill>
            </a:endParaRPr>
          </a:p>
          <a:p>
            <a:pPr>
              <a:spcBef>
                <a:spcPts val="600"/>
              </a:spcBef>
            </a:pPr>
            <a:r>
              <a:rPr lang="en-US" sz="1600" i="1" dirty="0">
                <a:solidFill>
                  <a:srgbClr val="292929"/>
                </a:solidFill>
              </a:rPr>
              <a:t>“[Organization] endorses the Code and works towards the goal of eliminating constraints and financing gaps for women entrepreneurs. [Organization] commits to:</a:t>
            </a:r>
          </a:p>
          <a:p>
            <a:pPr marL="285750" indent="-285750">
              <a:spcBef>
                <a:spcPts val="600"/>
              </a:spcBef>
              <a:buFont typeface="Arial" panose="020B0604020202020204" pitchFamily="34" charset="0"/>
              <a:buChar char="•"/>
            </a:pPr>
            <a:r>
              <a:rPr lang="en-US" sz="1600" b="1" i="1" dirty="0">
                <a:solidFill>
                  <a:srgbClr val="292929"/>
                </a:solidFill>
              </a:rPr>
              <a:t>Leadership:  </a:t>
            </a:r>
            <a:r>
              <a:rPr lang="en-US" sz="1600" i="1" dirty="0">
                <a:solidFill>
                  <a:srgbClr val="292929"/>
                </a:solidFill>
              </a:rPr>
              <a:t>Designate a senior leader to champion the organization’s efforts to support women-led businesses</a:t>
            </a:r>
          </a:p>
          <a:p>
            <a:pPr marL="285750" indent="-285750">
              <a:spcBef>
                <a:spcPts val="600"/>
              </a:spcBef>
              <a:buFont typeface="Arial" panose="020B0604020202020204" pitchFamily="34" charset="0"/>
              <a:buChar char="•"/>
            </a:pPr>
            <a:r>
              <a:rPr lang="en-US" sz="1600" b="1" i="1" dirty="0">
                <a:solidFill>
                  <a:srgbClr val="292929"/>
                </a:solidFill>
              </a:rPr>
              <a:t>Actions:  </a:t>
            </a:r>
            <a:r>
              <a:rPr lang="en-US" sz="1600" i="1" dirty="0">
                <a:solidFill>
                  <a:srgbClr val="292929"/>
                </a:solidFill>
              </a:rPr>
              <a:t>Expand and introduce additional measures that will support women entrepreneurs.</a:t>
            </a:r>
          </a:p>
          <a:p>
            <a:pPr marL="285750" indent="-285750">
              <a:spcBef>
                <a:spcPts val="600"/>
              </a:spcBef>
              <a:buFont typeface="Arial" panose="020B0604020202020204" pitchFamily="34" charset="0"/>
              <a:buChar char="•"/>
            </a:pPr>
            <a:r>
              <a:rPr lang="en-US" sz="1600" b="1" i="1" dirty="0">
                <a:solidFill>
                  <a:srgbClr val="292929"/>
                </a:solidFill>
              </a:rPr>
              <a:t>Data: a) for FSPs: </a:t>
            </a:r>
            <a:r>
              <a:rPr lang="en-US" sz="1600" i="1" dirty="0">
                <a:solidFill>
                  <a:srgbClr val="292929"/>
                </a:solidFill>
              </a:rPr>
              <a:t>Track a commonly agreed set of indicators on financing to W-MSMEs or </a:t>
            </a:r>
            <a:r>
              <a:rPr lang="en-US" sz="1600" b="1" i="1" dirty="0">
                <a:solidFill>
                  <a:srgbClr val="292929"/>
                </a:solidFill>
              </a:rPr>
              <a:t>b) for other signatories: </a:t>
            </a:r>
            <a:r>
              <a:rPr lang="en-US" sz="1600" i="1" dirty="0">
                <a:solidFill>
                  <a:srgbClr val="292929"/>
                </a:solidFill>
              </a:rPr>
              <a:t>Work to expand the availability and use of supply-side data on the level of financing provided to W-MSMEs</a:t>
            </a:r>
          </a:p>
          <a:p>
            <a:pPr>
              <a:spcBef>
                <a:spcPts val="600"/>
              </a:spcBef>
            </a:pPr>
            <a:r>
              <a:rPr lang="en-US" sz="1600" i="1" dirty="0">
                <a:solidFill>
                  <a:srgbClr val="292929"/>
                </a:solidFill>
              </a:rPr>
              <a:t>[Organization] will report on these commitments and indicators after a grace period for inclusion in the Global WE Finance Code annual reports.” </a:t>
            </a:r>
          </a:p>
          <a:p>
            <a:pPr>
              <a:spcBef>
                <a:spcPts val="600"/>
              </a:spcBef>
            </a:pPr>
            <a:endParaRPr lang="en-US" dirty="0">
              <a:solidFill>
                <a:srgbClr val="292929"/>
              </a:solidFill>
            </a:endParaRPr>
          </a:p>
        </p:txBody>
      </p:sp>
      <p:sp>
        <p:nvSpPr>
          <p:cNvPr id="9" name="TextBox 8">
            <a:extLst>
              <a:ext uri="{FF2B5EF4-FFF2-40B4-BE49-F238E27FC236}">
                <a16:creationId xmlns:a16="http://schemas.microsoft.com/office/drawing/2014/main" id="{FB545C14-C52A-5483-95C4-949464B65D46}"/>
              </a:ext>
            </a:extLst>
          </p:cNvPr>
          <p:cNvSpPr txBox="1"/>
          <p:nvPr/>
        </p:nvSpPr>
        <p:spPr>
          <a:xfrm>
            <a:off x="416546" y="1492227"/>
            <a:ext cx="5392254" cy="387798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ü"/>
              <a:tabLst/>
              <a:defRPr/>
            </a:pPr>
            <a:r>
              <a:rPr lang="en-US" kern="0" dirty="0">
                <a:solidFill>
                  <a:schemeClr val="accent1">
                    <a:lumMod val="50000"/>
                  </a:schemeClr>
                </a:solidFill>
                <a:latin typeface="Helvetica"/>
              </a:rPr>
              <a:t>Commitment language is nearly the same for FSPs and others except the FSPs have a specific requirement to track and report data.  All others commit to supporting data collection</a:t>
            </a:r>
          </a:p>
          <a:p>
            <a:pPr marL="285750" marR="0" lvl="0"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ü"/>
              <a:tabLst/>
              <a:defRPr/>
            </a:pPr>
            <a:r>
              <a:rPr lang="en-US" kern="0" dirty="0">
                <a:solidFill>
                  <a:schemeClr val="accent1">
                    <a:lumMod val="50000"/>
                  </a:schemeClr>
                </a:solidFill>
                <a:latin typeface="Helvetica"/>
              </a:rPr>
              <a:t>It is preferable that the commitment language remain simple and consistent across countries. </a:t>
            </a:r>
          </a:p>
          <a:p>
            <a:pPr marL="285750" marR="0" lvl="0"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ü"/>
              <a:tabLst/>
              <a:defRPr/>
            </a:pPr>
            <a:r>
              <a:rPr lang="en-US" kern="0" dirty="0">
                <a:solidFill>
                  <a:schemeClr val="accent1">
                    <a:lumMod val="50000"/>
                  </a:schemeClr>
                </a:solidFill>
                <a:latin typeface="Helvetica"/>
              </a:rPr>
              <a:t>The language should be accompanied by guidance that explains how to sign onto the Code and a menu of the types of activities that would be suitable in the pilot country for each of the three activity types. This can be customized by country and templates are available</a:t>
            </a:r>
          </a:p>
        </p:txBody>
      </p:sp>
      <p:cxnSp>
        <p:nvCxnSpPr>
          <p:cNvPr id="3" name="Straight Connector 2">
            <a:extLst>
              <a:ext uri="{FF2B5EF4-FFF2-40B4-BE49-F238E27FC236}">
                <a16:creationId xmlns:a16="http://schemas.microsoft.com/office/drawing/2014/main" id="{87FF51F4-3792-CF1C-65B6-A9D105D82746}"/>
              </a:ext>
            </a:extLst>
          </p:cNvPr>
          <p:cNvCxnSpPr/>
          <p:nvPr/>
        </p:nvCxnSpPr>
        <p:spPr>
          <a:xfrm>
            <a:off x="772417" y="88134"/>
            <a:ext cx="0" cy="8654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5673CD4-EB11-911A-BB96-0F08DBCB8CA3}"/>
              </a:ext>
            </a:extLst>
          </p:cNvPr>
          <p:cNvSpPr txBox="1"/>
          <p:nvPr/>
        </p:nvSpPr>
        <p:spPr>
          <a:xfrm>
            <a:off x="66748" y="251498"/>
            <a:ext cx="7518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rPr>
              <a:t>3</a:t>
            </a:r>
            <a:r>
              <a:rPr lang="en-US" sz="3200" b="1" dirty="0">
                <a:solidFill>
                  <a:schemeClr val="bg1">
                    <a:lumMod val="85000"/>
                  </a:schemeClr>
                </a:solidFill>
                <a:latin typeface="Helvetica"/>
              </a:rPr>
              <a:t>A</a:t>
            </a:r>
            <a:endPar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endParaRPr>
          </a:p>
        </p:txBody>
      </p:sp>
      <p:grpSp>
        <p:nvGrpSpPr>
          <p:cNvPr id="12" name="Group 11">
            <a:extLst>
              <a:ext uri="{FF2B5EF4-FFF2-40B4-BE49-F238E27FC236}">
                <a16:creationId xmlns:a16="http://schemas.microsoft.com/office/drawing/2014/main" id="{4F8D13CF-740A-1553-2A7E-8B5C5ECD515F}"/>
              </a:ext>
            </a:extLst>
          </p:cNvPr>
          <p:cNvGrpSpPr/>
          <p:nvPr/>
        </p:nvGrpSpPr>
        <p:grpSpPr>
          <a:xfrm>
            <a:off x="574297" y="5914663"/>
            <a:ext cx="5192404" cy="614249"/>
            <a:chOff x="772417" y="6155089"/>
            <a:chExt cx="4386805" cy="455663"/>
          </a:xfrm>
        </p:grpSpPr>
        <p:sp>
          <p:nvSpPr>
            <p:cNvPr id="6" name="Rectangle 5">
              <a:extLst>
                <a:ext uri="{FF2B5EF4-FFF2-40B4-BE49-F238E27FC236}">
                  <a16:creationId xmlns:a16="http://schemas.microsoft.com/office/drawing/2014/main" id="{4131F4C7-CA3D-5D51-4133-5BCD71FA748C}"/>
                </a:ext>
              </a:extLst>
            </p:cNvPr>
            <p:cNvSpPr/>
            <p:nvPr/>
          </p:nvSpPr>
          <p:spPr>
            <a:xfrm>
              <a:off x="772417" y="6155089"/>
              <a:ext cx="4386805" cy="451413"/>
            </a:xfrm>
            <a:prstGeom prst="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9300" indent="-285750">
                <a:buFont typeface="Wingdings" panose="05000000000000000000" pitchFamily="2" charset="2"/>
                <a:buChar char="ü"/>
              </a:pPr>
              <a:r>
                <a:rPr lang="en-US" sz="1400" b="1" dirty="0">
                  <a:solidFill>
                    <a:schemeClr val="accent2">
                      <a:lumMod val="50000"/>
                    </a:schemeClr>
                  </a:solidFill>
                </a:rPr>
                <a:t>Commitment Mechanism: Letter, Menu, Instructions</a:t>
              </a:r>
            </a:p>
          </p:txBody>
        </p:sp>
        <p:pic>
          <p:nvPicPr>
            <p:cNvPr id="11" name="Graphic 10" descr="Tools with solid fill">
              <a:extLst>
                <a:ext uri="{FF2B5EF4-FFF2-40B4-BE49-F238E27FC236}">
                  <a16:creationId xmlns:a16="http://schemas.microsoft.com/office/drawing/2014/main" id="{410E69EB-BFF6-40E3-1DEA-D4F6C0928A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9533" y="6196959"/>
              <a:ext cx="413793" cy="413793"/>
            </a:xfrm>
            <a:prstGeom prst="rect">
              <a:avLst/>
            </a:prstGeom>
          </p:spPr>
        </p:pic>
      </p:grpSp>
    </p:spTree>
    <p:extLst>
      <p:ext uri="{BB962C8B-B14F-4D97-AF65-F5344CB8AC3E}">
        <p14:creationId xmlns:p14="http://schemas.microsoft.com/office/powerpoint/2010/main" val="147190007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 name="Table 4">
            <a:extLst>
              <a:ext uri="{FF2B5EF4-FFF2-40B4-BE49-F238E27FC236}">
                <a16:creationId xmlns:a16="http://schemas.microsoft.com/office/drawing/2014/main" id="{8D7821EC-4DCA-4FBA-A4BD-601792DC16C2}"/>
              </a:ext>
            </a:extLst>
          </p:cNvPr>
          <p:cNvGraphicFramePr>
            <a:graphicFrameLocks noGrp="1"/>
          </p:cNvGraphicFramePr>
          <p:nvPr>
            <p:extLst>
              <p:ext uri="{D42A27DB-BD31-4B8C-83A1-F6EECF244321}">
                <p14:modId xmlns:p14="http://schemas.microsoft.com/office/powerpoint/2010/main" val="3489778180"/>
              </p:ext>
            </p:extLst>
          </p:nvPr>
        </p:nvGraphicFramePr>
        <p:xfrm>
          <a:off x="263518" y="1358862"/>
          <a:ext cx="11484786" cy="5120640"/>
        </p:xfrm>
        <a:graphic>
          <a:graphicData uri="http://schemas.openxmlformats.org/drawingml/2006/table">
            <a:tbl>
              <a:tblPr firstRow="1" bandRow="1">
                <a:tableStyleId>{9D7B26C5-4107-4FEC-AEDC-1716B250A1EF}</a:tableStyleId>
              </a:tblPr>
              <a:tblGrid>
                <a:gridCol w="2931095">
                  <a:extLst>
                    <a:ext uri="{9D8B030D-6E8A-4147-A177-3AD203B41FA5}">
                      <a16:colId xmlns:a16="http://schemas.microsoft.com/office/drawing/2014/main" val="776115077"/>
                    </a:ext>
                  </a:extLst>
                </a:gridCol>
                <a:gridCol w="2927168">
                  <a:extLst>
                    <a:ext uri="{9D8B030D-6E8A-4147-A177-3AD203B41FA5}">
                      <a16:colId xmlns:a16="http://schemas.microsoft.com/office/drawing/2014/main" val="1468439642"/>
                    </a:ext>
                  </a:extLst>
                </a:gridCol>
                <a:gridCol w="5626523">
                  <a:extLst>
                    <a:ext uri="{9D8B030D-6E8A-4147-A177-3AD203B41FA5}">
                      <a16:colId xmlns:a16="http://schemas.microsoft.com/office/drawing/2014/main" val="338187"/>
                    </a:ext>
                  </a:extLst>
                </a:gridCol>
              </a:tblGrid>
              <a:tr h="475817">
                <a:tc>
                  <a:txBody>
                    <a:bodyPr/>
                    <a:lstStyle/>
                    <a:p>
                      <a:r>
                        <a:rPr lang="en-US" sz="1800" b="1" dirty="0">
                          <a:solidFill>
                            <a:srgbClr val="93456D"/>
                          </a:solidFill>
                        </a:rPr>
                        <a:t> </a:t>
                      </a:r>
                      <a:r>
                        <a:rPr lang="en-US" sz="1800" b="1" dirty="0">
                          <a:solidFill>
                            <a:schemeClr val="tx1"/>
                          </a:solidFill>
                        </a:rPr>
                        <a:t>Commitments</a:t>
                      </a:r>
                      <a:endParaRPr lang="en-US" sz="1800" b="1" dirty="0">
                        <a:solidFill>
                          <a:schemeClr val="tx1"/>
                        </a:solidFill>
                        <a:latin typeface="+mn-lt"/>
                      </a:endParaRPr>
                    </a:p>
                  </a:txBody>
                  <a:tcPr marT="91440" marB="9144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chemeClr val="bg1"/>
                          </a:solidFill>
                        </a:rPr>
                        <a:t>Global Minimum Requirements </a:t>
                      </a:r>
                      <a:endParaRPr lang="en-US" sz="1800" b="1" dirty="0">
                        <a:solidFill>
                          <a:schemeClr val="bg1"/>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3562"/>
                    </a:solidFill>
                  </a:tcPr>
                </a:tc>
                <a:tc>
                  <a:txBody>
                    <a:bodyPr/>
                    <a:lstStyle/>
                    <a:p>
                      <a:pPr algn="ctr"/>
                      <a:r>
                        <a:rPr lang="en-US" sz="1800" b="1" dirty="0">
                          <a:solidFill>
                            <a:schemeClr val="bg1"/>
                          </a:solidFill>
                        </a:rPr>
                        <a:t>Strongly Encouraged</a:t>
                      </a:r>
                      <a:endParaRPr lang="en-US" sz="1800" b="1" dirty="0">
                        <a:solidFill>
                          <a:schemeClr val="bg1"/>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6359"/>
                    </a:solidFill>
                  </a:tcPr>
                </a:tc>
                <a:extLst>
                  <a:ext uri="{0D108BD9-81ED-4DB2-BD59-A6C34878D82A}">
                    <a16:rowId xmlns:a16="http://schemas.microsoft.com/office/drawing/2014/main" val="3092604711"/>
                  </a:ext>
                </a:extLst>
              </a:tr>
              <a:tr h="413480">
                <a:tc>
                  <a:txBody>
                    <a:bodyPr/>
                    <a:lstStyle/>
                    <a:p>
                      <a:pPr algn="l"/>
                      <a:r>
                        <a:rPr lang="en-US" sz="1800" b="1" dirty="0">
                          <a:solidFill>
                            <a:schemeClr val="tx1"/>
                          </a:solidFill>
                        </a:rPr>
                        <a:t>1. Senior leader to champion</a:t>
                      </a:r>
                      <a:r>
                        <a:rPr lang="en-US" sz="1800" b="1" baseline="0" dirty="0">
                          <a:solidFill>
                            <a:schemeClr val="tx1"/>
                          </a:solidFill>
                        </a:rPr>
                        <a:t> support of women-led businesses</a:t>
                      </a:r>
                      <a:endParaRPr lang="en-US" sz="1800" b="1" dirty="0">
                        <a:solidFill>
                          <a:schemeClr val="tx1"/>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a:txBody>
                    <a:bodyPr/>
                    <a:lstStyle/>
                    <a:p>
                      <a:pPr marL="285750" indent="-285750" algn="l">
                        <a:buFont typeface="Arial" panose="020B0604020202020204" pitchFamily="34" charset="0"/>
                        <a:buChar char="•"/>
                      </a:pPr>
                      <a:r>
                        <a:rPr lang="en-US" sz="1800" b="0" dirty="0">
                          <a:solidFill>
                            <a:schemeClr val="tx1">
                              <a:lumMod val="75000"/>
                              <a:lumOff val="25000"/>
                            </a:schemeClr>
                          </a:solidFill>
                        </a:rPr>
                        <a:t>Member of the Senior Management team</a:t>
                      </a:r>
                      <a:endParaRPr lang="en-US" sz="1800" b="0" dirty="0">
                        <a:solidFill>
                          <a:schemeClr val="tx1">
                            <a:lumMod val="75000"/>
                            <a:lumOff val="25000"/>
                          </a:schemeClr>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chemeClr val="tx1">
                              <a:lumMod val="75000"/>
                              <a:lumOff val="25000"/>
                            </a:schemeClr>
                          </a:solidFill>
                        </a:rPr>
                        <a:t>C-Level/ </a:t>
                      </a:r>
                      <a:r>
                        <a:rPr lang="en-US" sz="1800" kern="1200">
                          <a:solidFill>
                            <a:schemeClr val="tx1">
                              <a:lumMod val="75000"/>
                              <a:lumOff val="25000"/>
                            </a:schemeClr>
                          </a:solidFill>
                          <a:latin typeface="+mn-lt"/>
                          <a:ea typeface="+mn-ea"/>
                          <a:cs typeface="+mn-cs"/>
                        </a:rPr>
                        <a:t>CEO</a:t>
                      </a:r>
                    </a:p>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lumMod val="75000"/>
                              <a:lumOff val="25000"/>
                            </a:schemeClr>
                          </a:solidFill>
                          <a:latin typeface="+mn-lt"/>
                          <a:ea typeface="+mn-ea"/>
                          <a:cs typeface="+mn-cs"/>
                        </a:rPr>
                        <a:t>Designated technical staff or data coordinator </a:t>
                      </a: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3747305"/>
                  </a:ext>
                </a:extLst>
              </a:tr>
              <a:tr h="819463">
                <a:tc rowSpan="2">
                  <a:txBody>
                    <a:bodyPr/>
                    <a:lstStyle/>
                    <a:p>
                      <a:pPr algn="l"/>
                      <a:r>
                        <a:rPr lang="en-US" sz="1800" b="1" dirty="0">
                          <a:solidFill>
                            <a:schemeClr val="tx1"/>
                          </a:solidFill>
                        </a:rPr>
                        <a:t>2.</a:t>
                      </a:r>
                      <a:r>
                        <a:rPr lang="en-US" sz="1800" b="1" baseline="0" dirty="0">
                          <a:solidFill>
                            <a:schemeClr val="tx1"/>
                          </a:solidFill>
                        </a:rPr>
                        <a:t> </a:t>
                      </a:r>
                      <a:r>
                        <a:rPr lang="en-US" sz="1800" b="1" dirty="0">
                          <a:solidFill>
                            <a:schemeClr val="tx1"/>
                          </a:solidFill>
                        </a:rPr>
                        <a:t>Actions to increase WMSME lending</a:t>
                      </a:r>
                      <a:endParaRPr lang="en-US" sz="1800" b="0" i="1" dirty="0">
                        <a:solidFill>
                          <a:schemeClr val="tx1"/>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rowSpan="2">
                  <a:txBody>
                    <a:bodyPr/>
                    <a:lstStyle/>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lumMod val="75000"/>
                              <a:lumOff val="25000"/>
                            </a:schemeClr>
                          </a:solidFill>
                        </a:rPr>
                        <a:t>Commit to at least one incremental action that contributes to WMSMEs accessing more finance and improving performance </a:t>
                      </a:r>
                      <a:endParaRPr lang="en-US" sz="1800" b="0" dirty="0">
                        <a:solidFill>
                          <a:schemeClr val="tx1">
                            <a:lumMod val="75000"/>
                            <a:lumOff val="25000"/>
                          </a:schemeClr>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a:buFont typeface="Arial" panose="020B0604020202020204" pitchFamily="34" charset="0"/>
                        <a:buNone/>
                      </a:pPr>
                      <a:r>
                        <a:rPr lang="en-US" sz="1800" dirty="0">
                          <a:solidFill>
                            <a:schemeClr val="tx1">
                              <a:lumMod val="75000"/>
                              <a:lumOff val="25000"/>
                            </a:schemeClr>
                          </a:solidFill>
                        </a:rPr>
                        <a:t>FSP:</a:t>
                      </a:r>
                    </a:p>
                    <a:p>
                      <a:pPr marL="285750" indent="-285750" algn="l">
                        <a:buFont typeface="Arial" panose="020B0604020202020204" pitchFamily="34" charset="0"/>
                        <a:buChar char="•"/>
                      </a:pPr>
                      <a:r>
                        <a:rPr lang="en-US" sz="1800" dirty="0">
                          <a:solidFill>
                            <a:schemeClr val="tx1">
                              <a:lumMod val="75000"/>
                              <a:lumOff val="25000"/>
                            </a:schemeClr>
                          </a:solidFill>
                        </a:rPr>
                        <a:t>Expand the level of financing committed for WMSMEs</a:t>
                      </a:r>
                    </a:p>
                    <a:p>
                      <a:pPr marL="285750" indent="-285750" algn="l">
                        <a:buFont typeface="Arial" panose="020B0604020202020204" pitchFamily="34" charset="0"/>
                        <a:buChar char="•"/>
                      </a:pPr>
                      <a:r>
                        <a:rPr lang="en-US" sz="1800" dirty="0">
                          <a:solidFill>
                            <a:schemeClr val="tx1">
                              <a:lumMod val="75000"/>
                              <a:lumOff val="25000"/>
                            </a:schemeClr>
                          </a:solidFill>
                        </a:rPr>
                        <a:t>Set and track WMSME lending targets </a:t>
                      </a:r>
                    </a:p>
                    <a:p>
                      <a:pPr marL="285750" indent="-285750" algn="l">
                        <a:buFont typeface="Arial" panose="020B0604020202020204" pitchFamily="34" charset="0"/>
                        <a:buChar char="•"/>
                      </a:pPr>
                      <a:r>
                        <a:rPr lang="en-US" sz="1800" dirty="0">
                          <a:solidFill>
                            <a:schemeClr val="tx1">
                              <a:lumMod val="75000"/>
                              <a:lumOff val="25000"/>
                            </a:schemeClr>
                          </a:solidFill>
                        </a:rPr>
                        <a:t>Expand non-financial services for WMSMEs</a:t>
                      </a:r>
                    </a:p>
                    <a:p>
                      <a:pPr marL="285750" indent="-285750" algn="l">
                        <a:buFont typeface="Arial" panose="020B0604020202020204" pitchFamily="34" charset="0"/>
                        <a:buChar char="•"/>
                      </a:pPr>
                      <a:r>
                        <a:rPr lang="en-US" sz="1800" dirty="0">
                          <a:solidFill>
                            <a:schemeClr val="tx1">
                              <a:lumMod val="75000"/>
                              <a:lumOff val="25000"/>
                            </a:schemeClr>
                          </a:solidFill>
                        </a:rPr>
                        <a:t>Improve analysis and use of data to improve products and services for WMSMEs. </a:t>
                      </a:r>
                      <a:endParaRPr lang="en-US" sz="1800" kern="1200" dirty="0">
                        <a:solidFill>
                          <a:schemeClr val="tx1">
                            <a:lumMod val="75000"/>
                            <a:lumOff val="25000"/>
                          </a:schemeClr>
                        </a:solidFill>
                        <a:latin typeface="+mn-lt"/>
                        <a:ea typeface="+mn-ea"/>
                        <a:cs typeface="+mn-cs"/>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72494575"/>
                  </a:ext>
                </a:extLst>
              </a:tr>
              <a:tr h="242150">
                <a:tc vMerge="1">
                  <a:txBody>
                    <a:bodyPr/>
                    <a:lstStyle/>
                    <a:p>
                      <a:endParaRPr lang="en-US"/>
                    </a:p>
                  </a:txBody>
                  <a:tcPr/>
                </a:tc>
                <a:tc vMerge="1">
                  <a:txBody>
                    <a:bodyPr/>
                    <a:lstStyle/>
                    <a:p>
                      <a:endParaRPr lang="en-US"/>
                    </a:p>
                  </a:txBody>
                  <a:tcPr/>
                </a:tc>
                <a:tc>
                  <a:txBody>
                    <a:bodyPr/>
                    <a:lstStyle/>
                    <a:p>
                      <a:pPr marL="0" indent="0" algn="l">
                        <a:buFont typeface="Arial" panose="020B0604020202020204" pitchFamily="34" charset="0"/>
                        <a:buNone/>
                      </a:pPr>
                      <a:r>
                        <a:rPr lang="en-US" sz="1800" dirty="0">
                          <a:solidFill>
                            <a:schemeClr val="tx1">
                              <a:lumMod val="75000"/>
                              <a:lumOff val="25000"/>
                            </a:schemeClr>
                          </a:solidFill>
                        </a:rPr>
                        <a:t>Ecosystem:</a:t>
                      </a:r>
                    </a:p>
                    <a:p>
                      <a:pPr marL="285750" indent="-285750" algn="l">
                        <a:buFont typeface="Arial" panose="020B0604020202020204" pitchFamily="34" charset="0"/>
                        <a:buChar char="•"/>
                      </a:pPr>
                      <a:r>
                        <a:rPr lang="en-US" sz="1800" dirty="0">
                          <a:solidFill>
                            <a:schemeClr val="tx1">
                              <a:lumMod val="75000"/>
                              <a:lumOff val="25000"/>
                            </a:schemeClr>
                          </a:solidFill>
                        </a:rPr>
                        <a:t>Provide leadership, resources, expertise to close finance and data gaps for WMSMEs in area of expertise</a:t>
                      </a: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807177"/>
                  </a:ext>
                </a:extLst>
              </a:tr>
            </a:tbl>
          </a:graphicData>
        </a:graphic>
      </p:graphicFrame>
      <p:sp>
        <p:nvSpPr>
          <p:cNvPr id="2" name="Title 1">
            <a:extLst>
              <a:ext uri="{FF2B5EF4-FFF2-40B4-BE49-F238E27FC236}">
                <a16:creationId xmlns:a16="http://schemas.microsoft.com/office/drawing/2014/main" id="{38BB10FF-75D4-893C-ED4E-013CBE68F64E}"/>
              </a:ext>
            </a:extLst>
          </p:cNvPr>
          <p:cNvSpPr>
            <a:spLocks noGrp="1"/>
          </p:cNvSpPr>
          <p:nvPr>
            <p:ph type="title"/>
          </p:nvPr>
        </p:nvSpPr>
        <p:spPr>
          <a:xfrm>
            <a:off x="1002534" y="-1"/>
            <a:ext cx="11010171" cy="1046375"/>
          </a:xfrm>
        </p:spPr>
        <p:txBody>
          <a:bodyPr vert="horz"/>
          <a:lstStyle/>
          <a:p>
            <a:r>
              <a:rPr lang="en-US" dirty="0"/>
              <a:t>Country coalition to determine minimum requirements for country signatories</a:t>
            </a:r>
          </a:p>
        </p:txBody>
      </p:sp>
      <p:cxnSp>
        <p:nvCxnSpPr>
          <p:cNvPr id="4" name="Straight Connector 3">
            <a:extLst>
              <a:ext uri="{FF2B5EF4-FFF2-40B4-BE49-F238E27FC236}">
                <a16:creationId xmlns:a16="http://schemas.microsoft.com/office/drawing/2014/main" id="{88C41C41-3549-C6A8-FB26-BC79E37BAE9D}"/>
              </a:ext>
            </a:extLst>
          </p:cNvPr>
          <p:cNvCxnSpPr/>
          <p:nvPr/>
        </p:nvCxnSpPr>
        <p:spPr>
          <a:xfrm>
            <a:off x="772417" y="88134"/>
            <a:ext cx="0" cy="8654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D65D3D6-EC42-F370-743C-3E335C0F9B1D}"/>
              </a:ext>
            </a:extLst>
          </p:cNvPr>
          <p:cNvSpPr txBox="1"/>
          <p:nvPr/>
        </p:nvSpPr>
        <p:spPr>
          <a:xfrm>
            <a:off x="66748" y="251498"/>
            <a:ext cx="7518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rPr>
              <a:t>3B</a:t>
            </a:r>
          </a:p>
        </p:txBody>
      </p:sp>
    </p:spTree>
    <p:extLst>
      <p:ext uri="{BB962C8B-B14F-4D97-AF65-F5344CB8AC3E}">
        <p14:creationId xmlns:p14="http://schemas.microsoft.com/office/powerpoint/2010/main" val="392221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6" imgH="416" progId="TCLayout.ActiveDocument.1">
                  <p:embed/>
                </p:oleObj>
              </mc:Choice>
              <mc:Fallback>
                <p:oleObj name="think-cell Slide" r:id="rId5" imgW="416" imgH="41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A2FCA8E-1D96-72A8-5649-09BE345C5389}"/>
              </a:ext>
            </a:extLst>
          </p:cNvPr>
          <p:cNvSpPr>
            <a:spLocks noGrp="1"/>
          </p:cNvSpPr>
          <p:nvPr>
            <p:ph type="title"/>
          </p:nvPr>
        </p:nvSpPr>
        <p:spPr>
          <a:xfrm>
            <a:off x="89647" y="0"/>
            <a:ext cx="12012706" cy="1046375"/>
          </a:xfrm>
        </p:spPr>
        <p:txBody>
          <a:bodyPr vert="horz">
            <a:normAutofit/>
          </a:bodyPr>
          <a:lstStyle/>
          <a:p>
            <a:r>
              <a:rPr lang="en-GB" dirty="0"/>
              <a:t>Objectives of Today’s Session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29438920"/>
              </p:ext>
            </p:extLst>
          </p:nvPr>
        </p:nvGraphicFramePr>
        <p:xfrm>
          <a:off x="1325947" y="1802219"/>
          <a:ext cx="9219158" cy="3657600"/>
        </p:xfrm>
        <a:graphic>
          <a:graphicData uri="http://schemas.openxmlformats.org/drawingml/2006/table">
            <a:tbl>
              <a:tblPr firstRow="1" bandRow="1">
                <a:tableStyleId>{5C22544A-7EE6-4342-B048-85BDC9FD1C3A}</a:tableStyleId>
              </a:tblPr>
              <a:tblGrid>
                <a:gridCol w="938112">
                  <a:extLst>
                    <a:ext uri="{9D8B030D-6E8A-4147-A177-3AD203B41FA5}">
                      <a16:colId xmlns:a16="http://schemas.microsoft.com/office/drawing/2014/main" val="1328137161"/>
                    </a:ext>
                  </a:extLst>
                </a:gridCol>
                <a:gridCol w="8281046">
                  <a:extLst>
                    <a:ext uri="{9D8B030D-6E8A-4147-A177-3AD203B41FA5}">
                      <a16:colId xmlns:a16="http://schemas.microsoft.com/office/drawing/2014/main" val="805773408"/>
                    </a:ext>
                  </a:extLst>
                </a:gridCol>
              </a:tblGrid>
              <a:tr h="914400">
                <a:tc>
                  <a:txBody>
                    <a:bodyPr/>
                    <a:lstStyle/>
                    <a:p>
                      <a:pPr algn="ctr"/>
                      <a:r>
                        <a:rPr lang="en-US" sz="3400" b="0" dirty="0">
                          <a:solidFill>
                            <a:schemeClr val="tx1"/>
                          </a:solidFill>
                        </a:rPr>
                        <a:t>1</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0"/>
                      <a:r>
                        <a:rPr lang="en-US" sz="1800" b="1" kern="1200" dirty="0">
                          <a:solidFill>
                            <a:schemeClr val="tx1"/>
                          </a:solidFill>
                          <a:latin typeface="+mn-lt"/>
                          <a:ea typeface="+mn-ea"/>
                          <a:cs typeface="+mn-cs"/>
                        </a:rPr>
                        <a:t>CREATE A GLOBAL NETWORK OF IPs SUPPORTING COUNTRY PILOTS</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98620"/>
                  </a:ext>
                </a:extLst>
              </a:tr>
              <a:tr h="914400">
                <a:tc>
                  <a:txBody>
                    <a:bodyPr/>
                    <a:lstStyle/>
                    <a:p>
                      <a:pPr algn="ctr"/>
                      <a:r>
                        <a:rPr lang="en-US" sz="3200" b="0" dirty="0">
                          <a:solidFill>
                            <a:schemeClr val="tx1">
                              <a:lumMod val="95000"/>
                              <a:lumOff val="5000"/>
                            </a:schemeClr>
                          </a:solidFill>
                        </a:rPr>
                        <a:t> 2</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0"/>
                      <a:r>
                        <a:rPr lang="en-US" sz="1800" b="1" kern="1200" dirty="0">
                          <a:solidFill>
                            <a:schemeClr val="tx1"/>
                          </a:solidFill>
                          <a:latin typeface="+mn-lt"/>
                          <a:ea typeface="+mn-ea"/>
                          <a:cs typeface="+mn-cs"/>
                        </a:rPr>
                        <a:t>ENSURE UNDERSTANDING OF THE CODE’S GLOBAL FRAMEWORK</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0496383"/>
                  </a:ext>
                </a:extLst>
              </a:tr>
              <a:tr h="914400">
                <a:tc>
                  <a:txBody>
                    <a:bodyPr/>
                    <a:lstStyle/>
                    <a:p>
                      <a:pPr algn="ctr"/>
                      <a:r>
                        <a:rPr lang="en-US" sz="3200" b="0" dirty="0">
                          <a:solidFill>
                            <a:schemeClr val="tx1">
                              <a:lumMod val="95000"/>
                              <a:lumOff val="5000"/>
                            </a:schemeClr>
                          </a:solidFill>
                        </a:rPr>
                        <a:t>3</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0" algn="l" defTabSz="914363"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DISCUSS HOW TO ADAPT IT TO IMPLEMENT COUNTRY PROGRAMS</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7957079"/>
                  </a:ext>
                </a:extLst>
              </a:tr>
              <a:tr h="914400">
                <a:tc>
                  <a:txBody>
                    <a:bodyPr/>
                    <a:lstStyle/>
                    <a:p>
                      <a:pPr algn="ctr"/>
                      <a:r>
                        <a:rPr lang="en-US" sz="3200" b="0" dirty="0">
                          <a:solidFill>
                            <a:schemeClr val="tx1">
                              <a:lumMod val="95000"/>
                              <a:lumOff val="5000"/>
                            </a:schemeClr>
                          </a:solidFill>
                        </a:rPr>
                        <a:t>4</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0"/>
                      <a:r>
                        <a:rPr lang="en-GB" sz="1800" b="1" kern="1200" dirty="0">
                          <a:solidFill>
                            <a:schemeClr val="tx1"/>
                          </a:solidFill>
                          <a:latin typeface="+mn-lt"/>
                          <a:ea typeface="+mn-ea"/>
                          <a:cs typeface="+mn-cs"/>
                        </a:rPr>
                        <a:t>PREPARE FOR IMPLEMENTATION</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9320481"/>
                  </a:ext>
                </a:extLst>
              </a:tr>
            </a:tbl>
          </a:graphicData>
        </a:graphic>
      </p:graphicFrame>
    </p:spTree>
    <p:extLst>
      <p:ext uri="{BB962C8B-B14F-4D97-AF65-F5344CB8AC3E}">
        <p14:creationId xmlns:p14="http://schemas.microsoft.com/office/powerpoint/2010/main" val="423674946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 name="Table 4">
            <a:extLst>
              <a:ext uri="{FF2B5EF4-FFF2-40B4-BE49-F238E27FC236}">
                <a16:creationId xmlns:a16="http://schemas.microsoft.com/office/drawing/2014/main" id="{8D7821EC-4DCA-4FBA-A4BD-601792DC16C2}"/>
              </a:ext>
            </a:extLst>
          </p:cNvPr>
          <p:cNvGraphicFramePr>
            <a:graphicFrameLocks noGrp="1"/>
          </p:cNvGraphicFramePr>
          <p:nvPr>
            <p:extLst>
              <p:ext uri="{D42A27DB-BD31-4B8C-83A1-F6EECF244321}">
                <p14:modId xmlns:p14="http://schemas.microsoft.com/office/powerpoint/2010/main" val="2591590773"/>
              </p:ext>
            </p:extLst>
          </p:nvPr>
        </p:nvGraphicFramePr>
        <p:xfrm>
          <a:off x="198698" y="1116922"/>
          <a:ext cx="11794603" cy="5437124"/>
        </p:xfrm>
        <a:graphic>
          <a:graphicData uri="http://schemas.openxmlformats.org/drawingml/2006/table">
            <a:tbl>
              <a:tblPr firstRow="1" bandRow="1">
                <a:tableStyleId>{9D7B26C5-4107-4FEC-AEDC-1716B250A1EF}</a:tableStyleId>
              </a:tblPr>
              <a:tblGrid>
                <a:gridCol w="2181580">
                  <a:extLst>
                    <a:ext uri="{9D8B030D-6E8A-4147-A177-3AD203B41FA5}">
                      <a16:colId xmlns:a16="http://schemas.microsoft.com/office/drawing/2014/main" val="776115077"/>
                    </a:ext>
                  </a:extLst>
                </a:gridCol>
                <a:gridCol w="4701820">
                  <a:extLst>
                    <a:ext uri="{9D8B030D-6E8A-4147-A177-3AD203B41FA5}">
                      <a16:colId xmlns:a16="http://schemas.microsoft.com/office/drawing/2014/main" val="1468439642"/>
                    </a:ext>
                  </a:extLst>
                </a:gridCol>
                <a:gridCol w="4911203">
                  <a:extLst>
                    <a:ext uri="{9D8B030D-6E8A-4147-A177-3AD203B41FA5}">
                      <a16:colId xmlns:a16="http://schemas.microsoft.com/office/drawing/2014/main" val="338187"/>
                    </a:ext>
                  </a:extLst>
                </a:gridCol>
              </a:tblGrid>
              <a:tr h="438931">
                <a:tc>
                  <a:txBody>
                    <a:bodyPr/>
                    <a:lstStyle/>
                    <a:p>
                      <a:r>
                        <a:rPr lang="en-US" sz="1800" b="1" dirty="0">
                          <a:solidFill>
                            <a:srgbClr val="93456D"/>
                          </a:solidFill>
                        </a:rPr>
                        <a:t> </a:t>
                      </a:r>
                      <a:r>
                        <a:rPr lang="en-US" sz="1800" b="1" dirty="0">
                          <a:solidFill>
                            <a:schemeClr val="tx1"/>
                          </a:solidFill>
                        </a:rPr>
                        <a:t>Commitments</a:t>
                      </a:r>
                      <a:endParaRPr lang="en-US" sz="1800" b="1" dirty="0">
                        <a:solidFill>
                          <a:schemeClr val="tx1"/>
                        </a:solidFill>
                        <a:latin typeface="+mn-lt"/>
                      </a:endParaRPr>
                    </a:p>
                  </a:txBody>
                  <a:tcPr marT="91440" marB="91440">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chemeClr val="bg1"/>
                          </a:solidFill>
                        </a:rPr>
                        <a:t>Global Minimum Requirements </a:t>
                      </a:r>
                      <a:endParaRPr lang="en-US" sz="1800" b="1" dirty="0">
                        <a:solidFill>
                          <a:schemeClr val="bg1"/>
                        </a:solidFill>
                        <a:latin typeface="+mn-lt"/>
                      </a:endParaRP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3562"/>
                    </a:solidFill>
                  </a:tcPr>
                </a:tc>
                <a:tc>
                  <a:txBody>
                    <a:bodyPr/>
                    <a:lstStyle/>
                    <a:p>
                      <a:pPr algn="ctr"/>
                      <a:r>
                        <a:rPr lang="en-US" sz="1800" b="1" dirty="0">
                          <a:solidFill>
                            <a:schemeClr val="bg1"/>
                          </a:solidFill>
                        </a:rPr>
                        <a:t>Strongly Encouraged</a:t>
                      </a:r>
                      <a:endParaRPr lang="en-US" sz="1800" b="1" dirty="0">
                        <a:solidFill>
                          <a:schemeClr val="bg1"/>
                        </a:solidFill>
                        <a:latin typeface="+mn-lt"/>
                      </a:endParaRP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6359"/>
                    </a:solidFill>
                  </a:tcPr>
                </a:tc>
                <a:extLst>
                  <a:ext uri="{0D108BD9-81ED-4DB2-BD59-A6C34878D82A}">
                    <a16:rowId xmlns:a16="http://schemas.microsoft.com/office/drawing/2014/main" val="3092604711"/>
                  </a:ext>
                </a:extLst>
              </a:tr>
              <a:tr h="1229006">
                <a:tc rowSpan="3">
                  <a:txBody>
                    <a:bodyPr/>
                    <a:lstStyle/>
                    <a:p>
                      <a:pPr algn="l"/>
                      <a:r>
                        <a:rPr lang="en-US" sz="1800" b="1" dirty="0">
                          <a:solidFill>
                            <a:schemeClr val="tx1"/>
                          </a:solidFill>
                        </a:rPr>
                        <a:t>3. </a:t>
                      </a:r>
                      <a:r>
                        <a:rPr lang="en-US" sz="1800" b="1" baseline="0" dirty="0">
                          <a:solidFill>
                            <a:schemeClr val="tx1"/>
                          </a:solidFill>
                        </a:rPr>
                        <a:t>Sex</a:t>
                      </a:r>
                      <a:r>
                        <a:rPr lang="en-US" sz="1800" b="1" dirty="0">
                          <a:solidFill>
                            <a:schemeClr val="tx1"/>
                          </a:solidFill>
                        </a:rPr>
                        <a:t>-disaggregated data to be reported</a:t>
                      </a: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a:txBody>
                    <a:bodyPr/>
                    <a:lstStyle/>
                    <a:p>
                      <a:pPr marL="168275" marR="0" lvl="0" indent="-168275" algn="l" defTabSz="914400" rtl="0" eaLnBrk="1" fontAlgn="auto" latinLnBrk="0" hangingPunct="1">
                        <a:lnSpc>
                          <a:spcPct val="100000"/>
                        </a:lnSpc>
                        <a:spcBef>
                          <a:spcPts val="1200"/>
                        </a:spcBef>
                        <a:spcAft>
                          <a:spcPts val="0"/>
                        </a:spcAft>
                        <a:buClr>
                          <a:srgbClr val="8B3562"/>
                        </a:buClr>
                        <a:buSzPct val="120000"/>
                        <a:buFont typeface="Arial" panose="020B0604020202020204" pitchFamily="34" charset="0"/>
                        <a:buChar char="•"/>
                        <a:tabLst/>
                        <a:defRPr/>
                      </a:pPr>
                      <a:r>
                        <a:rPr lang="en-US" sz="1800" b="0" i="1" kern="1200" dirty="0">
                          <a:solidFill>
                            <a:schemeClr val="tx1">
                              <a:lumMod val="75000"/>
                              <a:lumOff val="25000"/>
                            </a:schemeClr>
                          </a:solidFill>
                          <a:latin typeface="+mn-lt"/>
                          <a:ea typeface="+mn-ea"/>
                          <a:cs typeface="Arial" panose="020B0604020202020204" pitchFamily="34" charset="0"/>
                        </a:rPr>
                        <a:t>MSME &amp; Women-Led Enterprise Definitions </a:t>
                      </a:r>
                      <a:r>
                        <a:rPr lang="en-US" sz="1800" b="0" i="0" kern="1200" dirty="0">
                          <a:solidFill>
                            <a:schemeClr val="tx1">
                              <a:lumMod val="75000"/>
                              <a:lumOff val="25000"/>
                            </a:schemeClr>
                          </a:solidFill>
                          <a:latin typeface="+mn-lt"/>
                          <a:ea typeface="+mn-ea"/>
                          <a:cs typeface="Arial" panose="020B0604020202020204" pitchFamily="34" charset="0"/>
                        </a:rPr>
                        <a:t>are flexible allowing FSPs to use local definitions, but</a:t>
                      </a:r>
                      <a:r>
                        <a:rPr lang="en-US" sz="1800" b="0" i="1" kern="1200" dirty="0">
                          <a:solidFill>
                            <a:schemeClr val="tx1">
                              <a:lumMod val="75000"/>
                              <a:lumOff val="25000"/>
                            </a:schemeClr>
                          </a:solidFill>
                          <a:latin typeface="+mn-lt"/>
                          <a:ea typeface="+mn-ea"/>
                          <a:cs typeface="Arial" panose="020B0604020202020204" pitchFamily="34" charset="0"/>
                        </a:rPr>
                        <a:t> </a:t>
                      </a:r>
                      <a:r>
                        <a:rPr lang="en-US" sz="1800" b="0" i="0" kern="1200" dirty="0">
                          <a:solidFill>
                            <a:schemeClr val="tx1">
                              <a:lumMod val="75000"/>
                              <a:lumOff val="25000"/>
                            </a:schemeClr>
                          </a:solidFill>
                          <a:latin typeface="+mn-lt"/>
                          <a:ea typeface="+mn-ea"/>
                          <a:cs typeface="Arial" panose="020B0604020202020204" pitchFamily="34" charset="0"/>
                        </a:rPr>
                        <a:t>must be disclosed and validated during onboarding.</a:t>
                      </a:r>
                      <a:endParaRPr lang="en-US" sz="1800" b="0" i="1" kern="1200" dirty="0">
                        <a:solidFill>
                          <a:schemeClr val="tx1">
                            <a:lumMod val="75000"/>
                            <a:lumOff val="25000"/>
                          </a:schemeClr>
                        </a:solidFill>
                        <a:latin typeface="+mn-lt"/>
                        <a:ea typeface="+mn-ea"/>
                        <a:cs typeface="Arial" panose="020B0604020202020204" pitchFamily="34" charset="0"/>
                      </a:endParaRP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1" kern="1200" dirty="0">
                          <a:solidFill>
                            <a:schemeClr val="tx1">
                              <a:lumMod val="75000"/>
                              <a:lumOff val="25000"/>
                            </a:schemeClr>
                          </a:solidFill>
                          <a:latin typeface="+mn-lt"/>
                          <a:ea typeface="+mn-ea"/>
                          <a:cs typeface="Arial" panose="020B0604020202020204" pitchFamily="34" charset="0"/>
                        </a:rPr>
                        <a:t>MSME </a:t>
                      </a:r>
                      <a:r>
                        <a:rPr lang="en-US" sz="1800" b="0" i="0" kern="1200" dirty="0">
                          <a:solidFill>
                            <a:schemeClr val="tx1">
                              <a:lumMod val="75000"/>
                              <a:lumOff val="25000"/>
                            </a:schemeClr>
                          </a:solidFill>
                          <a:latin typeface="+mn-lt"/>
                          <a:ea typeface="+mn-ea"/>
                          <a:cs typeface="+mn-cs"/>
                        </a:rPr>
                        <a:t>&amp; </a:t>
                      </a:r>
                      <a:r>
                        <a:rPr lang="en-US" sz="1800" b="0" i="1" kern="1200" dirty="0">
                          <a:solidFill>
                            <a:schemeClr val="tx1">
                              <a:lumMod val="75000"/>
                              <a:lumOff val="25000"/>
                            </a:schemeClr>
                          </a:solidFill>
                          <a:latin typeface="+mn-lt"/>
                          <a:ea typeface="+mn-ea"/>
                          <a:cs typeface="Arial" panose="020B0604020202020204" pitchFamily="34" charset="0"/>
                        </a:rPr>
                        <a:t>Women-Led Enterprise Definitions: </a:t>
                      </a:r>
                      <a:r>
                        <a:rPr lang="en-US" sz="1800" b="0" i="0" kern="1200" dirty="0">
                          <a:solidFill>
                            <a:schemeClr val="tx1">
                              <a:lumMod val="75000"/>
                              <a:lumOff val="25000"/>
                            </a:schemeClr>
                          </a:solidFill>
                          <a:latin typeface="+mn-lt"/>
                          <a:ea typeface="+mn-ea"/>
                          <a:cs typeface="Arial" panose="020B0604020202020204" pitchFamily="34" charset="0"/>
                        </a:rPr>
                        <a:t>na</a:t>
                      </a:r>
                      <a:r>
                        <a:rPr lang="en-US" sz="1800" i="0" kern="1200" dirty="0">
                          <a:solidFill>
                            <a:schemeClr val="tx1">
                              <a:lumMod val="75000"/>
                              <a:lumOff val="25000"/>
                            </a:schemeClr>
                          </a:solidFill>
                          <a:latin typeface="+mn-lt"/>
                          <a:ea typeface="+mn-ea"/>
                          <a:cs typeface="Arial" panose="020B0604020202020204" pitchFamily="34" charset="0"/>
                        </a:rPr>
                        <a:t>tional</a:t>
                      </a:r>
                      <a:r>
                        <a:rPr lang="en-US" sz="1800" kern="1200" dirty="0">
                          <a:solidFill>
                            <a:schemeClr val="tx1">
                              <a:lumMod val="75000"/>
                              <a:lumOff val="25000"/>
                            </a:schemeClr>
                          </a:solidFill>
                          <a:latin typeface="+mn-lt"/>
                          <a:ea typeface="+mn-ea"/>
                          <a:cs typeface="Arial" panose="020B0604020202020204" pitchFamily="34" charset="0"/>
                        </a:rPr>
                        <a:t> or international definitions are recommended for harmonization </a:t>
                      </a:r>
                      <a:r>
                        <a:rPr lang="en-US" sz="1800" kern="1200" dirty="0">
                          <a:solidFill>
                            <a:schemeClr val="tx1">
                              <a:lumMod val="75000"/>
                              <a:lumOff val="25000"/>
                            </a:schemeClr>
                          </a:solidFill>
                          <a:latin typeface="+mn-lt"/>
                          <a:ea typeface="+mn-ea"/>
                          <a:cs typeface="+mn-cs"/>
                        </a:rPr>
                        <a:t>.</a:t>
                      </a:r>
                      <a:endParaRPr lang="en-US" sz="1800" b="0" i="1" kern="1200" dirty="0">
                        <a:solidFill>
                          <a:schemeClr val="tx1">
                            <a:lumMod val="75000"/>
                            <a:lumOff val="25000"/>
                          </a:schemeClr>
                        </a:solidFill>
                        <a:latin typeface="+mn-lt"/>
                        <a:ea typeface="+mn-ea"/>
                        <a:cs typeface="Arial" panose="020B0604020202020204" pitchFamily="34" charset="0"/>
                      </a:endParaRP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07797633"/>
                  </a:ext>
                </a:extLst>
              </a:tr>
              <a:tr h="1302216">
                <a:tc vMerge="1">
                  <a:txBody>
                    <a:bodyPr/>
                    <a:lstStyle/>
                    <a:p>
                      <a:endParaRPr lang="en-US"/>
                    </a:p>
                  </a:txBody>
                  <a:tcPr/>
                </a:tc>
                <a:tc rowSpan="2">
                  <a:txBody>
                    <a:bodyPr/>
                    <a:lstStyle/>
                    <a:p>
                      <a:pPr marL="177800" marR="0" lvl="0" indent="-177800" algn="l" defTabSz="914400" rtl="0" eaLnBrk="1" fontAlgn="auto" latinLnBrk="0" hangingPunct="1">
                        <a:lnSpc>
                          <a:spcPct val="100000"/>
                        </a:lnSpc>
                        <a:spcBef>
                          <a:spcPts val="1200"/>
                        </a:spcBef>
                        <a:spcAft>
                          <a:spcPts val="0"/>
                        </a:spcAft>
                        <a:buClr>
                          <a:srgbClr val="8B3562"/>
                        </a:buClr>
                        <a:buSzPct val="120000"/>
                        <a:buFont typeface="Arial" panose="020B0604020202020204" pitchFamily="34" charset="0"/>
                        <a:buChar char="•"/>
                        <a:tabLst/>
                        <a:defRPr/>
                      </a:pPr>
                      <a:r>
                        <a:rPr lang="en-US" sz="1800" b="0" i="1" kern="1200" dirty="0">
                          <a:solidFill>
                            <a:schemeClr val="tx1">
                              <a:lumMod val="75000"/>
                              <a:lumOff val="25000"/>
                            </a:schemeClr>
                          </a:solidFill>
                          <a:latin typeface="+mn-lt"/>
                          <a:ea typeface="+mn-ea"/>
                          <a:cs typeface="Arial" panose="020B0604020202020204" pitchFamily="34" charset="0"/>
                        </a:rPr>
                        <a:t>Core Indicators to be reported on a sex-disaggregated basis </a:t>
                      </a:r>
                    </a:p>
                    <a:p>
                      <a:pPr marL="571500" marR="0" lvl="1" indent="-228600" algn="l" defTabSz="914363" rtl="0" eaLnBrk="1" fontAlgn="auto" latinLnBrk="0" hangingPunct="1">
                        <a:lnSpc>
                          <a:spcPct val="115000"/>
                        </a:lnSpc>
                        <a:spcBef>
                          <a:spcPts val="0"/>
                        </a:spcBef>
                        <a:spcAft>
                          <a:spcPts val="0"/>
                        </a:spcAft>
                        <a:buClr>
                          <a:srgbClr val="8B3562"/>
                        </a:buClr>
                        <a:buSzPct val="120000"/>
                        <a:buFont typeface="Arial" panose="020B0604020202020204" pitchFamily="34" charset="0"/>
                        <a:buChar char="•"/>
                        <a:tabLst/>
                        <a:defRPr/>
                      </a:pPr>
                      <a:r>
                        <a:rPr lang="en-US" sz="1600" kern="1200" noProof="0" dirty="0">
                          <a:solidFill>
                            <a:schemeClr val="tx1"/>
                          </a:solidFill>
                          <a:effectLst/>
                          <a:latin typeface="+mn-lt"/>
                          <a:ea typeface="+mn-ea"/>
                          <a:cs typeface="+mn-cs"/>
                        </a:rPr>
                        <a:t>MSME business customers (#)</a:t>
                      </a:r>
                    </a:p>
                    <a:p>
                      <a:pPr marL="571500" marR="0" lvl="1" indent="-228600" algn="l" defTabSz="914363" rtl="0" eaLnBrk="1" fontAlgn="auto" latinLnBrk="0" hangingPunct="1">
                        <a:lnSpc>
                          <a:spcPct val="115000"/>
                        </a:lnSpc>
                        <a:spcBef>
                          <a:spcPts val="0"/>
                        </a:spcBef>
                        <a:spcAft>
                          <a:spcPts val="0"/>
                        </a:spcAft>
                        <a:buClr>
                          <a:srgbClr val="8B3562"/>
                        </a:buClr>
                        <a:buSzPct val="120000"/>
                        <a:buFont typeface="Arial" panose="020B0604020202020204" pitchFamily="34" charset="0"/>
                        <a:buChar char="•"/>
                        <a:tabLst/>
                        <a:defRPr/>
                      </a:pPr>
                      <a:r>
                        <a:rPr lang="en-US" sz="1600" kern="1200" noProof="0" dirty="0">
                          <a:solidFill>
                            <a:schemeClr val="tx1"/>
                          </a:solidFill>
                          <a:effectLst/>
                          <a:latin typeface="+mn-lt"/>
                          <a:ea typeface="+mn-ea"/>
                          <a:cs typeface="+mn-cs"/>
                        </a:rPr>
                        <a:t>MSME business outstanding loans (# &amp; $) </a:t>
                      </a:r>
                    </a:p>
                    <a:p>
                      <a:pPr marL="571500" marR="0" lvl="1" indent="-228600" algn="l" defTabSz="914363" rtl="0" eaLnBrk="1" fontAlgn="auto" latinLnBrk="0" hangingPunct="1">
                        <a:lnSpc>
                          <a:spcPct val="115000"/>
                        </a:lnSpc>
                        <a:spcBef>
                          <a:spcPts val="0"/>
                        </a:spcBef>
                        <a:spcAft>
                          <a:spcPts val="0"/>
                        </a:spcAft>
                        <a:buClr>
                          <a:srgbClr val="8B3562"/>
                        </a:buClr>
                        <a:buSzPct val="120000"/>
                        <a:buFont typeface="Arial" panose="020B0604020202020204" pitchFamily="34" charset="0"/>
                        <a:buChar char="•"/>
                        <a:tabLst/>
                        <a:defRPr/>
                      </a:pPr>
                      <a:r>
                        <a:rPr lang="en-US" sz="1600" kern="1200" noProof="0" dirty="0">
                          <a:solidFill>
                            <a:schemeClr val="tx1"/>
                          </a:solidFill>
                          <a:effectLst/>
                          <a:latin typeface="+mn-lt"/>
                          <a:ea typeface="+mn-ea"/>
                          <a:cs typeface="+mn-cs"/>
                        </a:rPr>
                        <a:t>MSME business loan applications and approvals (# &amp; $) </a:t>
                      </a:r>
                    </a:p>
                    <a:p>
                      <a:pPr marL="571500" marR="0" lvl="1" indent="-228600" algn="l" defTabSz="914363" rtl="0" eaLnBrk="1" fontAlgn="auto" latinLnBrk="0" hangingPunct="1">
                        <a:lnSpc>
                          <a:spcPct val="115000"/>
                        </a:lnSpc>
                        <a:spcBef>
                          <a:spcPts val="0"/>
                        </a:spcBef>
                        <a:spcAft>
                          <a:spcPts val="0"/>
                        </a:spcAft>
                        <a:buClr>
                          <a:srgbClr val="8B3562"/>
                        </a:buClr>
                        <a:buSzPct val="120000"/>
                        <a:buFont typeface="Arial" panose="020B0604020202020204" pitchFamily="34" charset="0"/>
                        <a:buChar char="•"/>
                        <a:tabLst/>
                        <a:defRPr/>
                      </a:pPr>
                      <a:r>
                        <a:rPr lang="en-US" sz="1600" kern="1200" noProof="0" dirty="0">
                          <a:solidFill>
                            <a:schemeClr val="tx1"/>
                          </a:solidFill>
                          <a:effectLst/>
                          <a:latin typeface="+mn-lt"/>
                          <a:ea typeface="+mn-ea"/>
                          <a:cs typeface="+mn-cs"/>
                        </a:rPr>
                        <a:t>MSME business Non-Performing Loans (%) </a:t>
                      </a:r>
                    </a:p>
                    <a:p>
                      <a:pPr marL="571500" marR="0" lvl="1" indent="-228600" algn="l" defTabSz="914363" rtl="0" eaLnBrk="1" fontAlgn="auto" latinLnBrk="0" hangingPunct="1">
                        <a:lnSpc>
                          <a:spcPct val="115000"/>
                        </a:lnSpc>
                        <a:spcBef>
                          <a:spcPts val="0"/>
                        </a:spcBef>
                        <a:spcAft>
                          <a:spcPts val="0"/>
                        </a:spcAft>
                        <a:buClr>
                          <a:srgbClr val="8B3562"/>
                        </a:buClr>
                        <a:buSzPct val="120000"/>
                        <a:buFont typeface="Arial" panose="020B0604020202020204" pitchFamily="34" charset="0"/>
                        <a:buChar char="•"/>
                        <a:tabLst/>
                        <a:defRPr/>
                      </a:pPr>
                      <a:r>
                        <a:rPr lang="en-US" sz="1600" kern="1200" noProof="0" dirty="0">
                          <a:solidFill>
                            <a:schemeClr val="tx1"/>
                          </a:solidFill>
                          <a:effectLst/>
                          <a:latin typeface="+mn-lt"/>
                          <a:ea typeface="+mn-ea"/>
                          <a:cs typeface="+mn-cs"/>
                        </a:rPr>
                        <a:t>MSME business deposits ($) &amp; depositors (#)</a:t>
                      </a:r>
                      <a:endParaRPr lang="en-US" sz="1600" kern="1200" dirty="0">
                        <a:solidFill>
                          <a:schemeClr val="tx1"/>
                        </a:solidFill>
                        <a:effectLst/>
                        <a:latin typeface="+mn-lt"/>
                        <a:ea typeface="+mn-ea"/>
                        <a:cs typeface="+mn-cs"/>
                      </a:endParaRPr>
                    </a:p>
                    <a:p>
                      <a:pPr marL="571500" indent="-228600" algn="l">
                        <a:buFont typeface="Arial" panose="020B0604020202020204" pitchFamily="34" charset="0"/>
                        <a:buChar char="•"/>
                      </a:pPr>
                      <a:endParaRPr lang="en-US" sz="1800" b="0" kern="1200" dirty="0">
                        <a:solidFill>
                          <a:schemeClr val="tx1">
                            <a:lumMod val="75000"/>
                            <a:lumOff val="25000"/>
                          </a:schemeClr>
                        </a:solidFill>
                        <a:latin typeface="+mn-lt"/>
                        <a:ea typeface="+mn-ea"/>
                        <a:cs typeface="Arial" panose="020B0604020202020204" pitchFamily="34" charset="0"/>
                      </a:endParaRP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lgn="l">
                        <a:spcBef>
                          <a:spcPts val="1200"/>
                        </a:spcBef>
                        <a:buFont typeface="Arial" panose="020B0604020202020204" pitchFamily="34" charset="0"/>
                        <a:buChar char="•"/>
                      </a:pPr>
                      <a:r>
                        <a:rPr lang="en-US" sz="1800" i="1" kern="1200" dirty="0">
                          <a:solidFill>
                            <a:schemeClr val="tx1">
                              <a:lumMod val="75000"/>
                              <a:lumOff val="25000"/>
                            </a:schemeClr>
                          </a:solidFill>
                          <a:latin typeface="+mn-lt"/>
                          <a:ea typeface="+mn-ea"/>
                          <a:cs typeface="+mn-cs"/>
                        </a:rPr>
                        <a:t>Indicators</a:t>
                      </a:r>
                      <a:r>
                        <a:rPr lang="en-US" sz="1800" kern="1200" dirty="0">
                          <a:solidFill>
                            <a:schemeClr val="tx1">
                              <a:lumMod val="75000"/>
                              <a:lumOff val="25000"/>
                            </a:schemeClr>
                          </a:solidFill>
                          <a:latin typeface="+mn-lt"/>
                          <a:ea typeface="+mn-ea"/>
                          <a:cs typeface="+mn-cs"/>
                        </a:rPr>
                        <a:t> </a:t>
                      </a:r>
                      <a:r>
                        <a:rPr lang="en-US" sz="1800" dirty="0">
                          <a:solidFill>
                            <a:schemeClr val="tx1">
                              <a:lumMod val="75000"/>
                              <a:lumOff val="25000"/>
                            </a:schemeClr>
                          </a:solidFill>
                        </a:rPr>
                        <a:t>to understand</a:t>
                      </a:r>
                      <a:r>
                        <a:rPr lang="en-US" sz="1800" b="0" u="none" dirty="0">
                          <a:solidFill>
                            <a:schemeClr val="tx1">
                              <a:lumMod val="75000"/>
                              <a:lumOff val="25000"/>
                            </a:schemeClr>
                          </a:solidFill>
                        </a:rPr>
                        <a:t> quality of access to women-led MSMEs (financing conditions)</a:t>
                      </a:r>
                      <a:r>
                        <a:rPr lang="en-US" sz="1800" u="none" dirty="0">
                          <a:solidFill>
                            <a:schemeClr val="tx1">
                              <a:lumMod val="75000"/>
                              <a:lumOff val="25000"/>
                            </a:schemeClr>
                          </a:solidFill>
                        </a:rPr>
                        <a:t> and strengthen business case</a:t>
                      </a:r>
                      <a:r>
                        <a:rPr lang="en-US" sz="1800" kern="1200" dirty="0">
                          <a:solidFill>
                            <a:schemeClr val="tx1">
                              <a:lumMod val="75000"/>
                              <a:lumOff val="25000"/>
                            </a:schemeClr>
                          </a:solidFill>
                          <a:latin typeface="+mn-lt"/>
                          <a:ea typeface="+mn-ea"/>
                          <a:cs typeface="+mn-cs"/>
                        </a:rPr>
                        <a:t> </a:t>
                      </a:r>
                    </a:p>
                    <a:p>
                      <a:pPr marL="800082" marR="0" lvl="1" indent="-342900">
                        <a:lnSpc>
                          <a:spcPct val="115000"/>
                        </a:lnSpc>
                        <a:spcBef>
                          <a:spcPts val="0"/>
                        </a:spcBef>
                        <a:spcAft>
                          <a:spcPts val="0"/>
                        </a:spcAft>
                        <a:buFont typeface="Arial" panose="020B0604020202020204" pitchFamily="34" charset="0"/>
                        <a:buChar char="•"/>
                        <a:tabLst>
                          <a:tab pos="139700" algn="l"/>
                          <a:tab pos="399415" algn="l"/>
                        </a:tabLst>
                      </a:pPr>
                      <a:r>
                        <a:rPr lang="en-US" sz="1600" dirty="0">
                          <a:effectLst/>
                        </a:rPr>
                        <a:t>New MSME loans disbursed (#/$)</a:t>
                      </a:r>
                    </a:p>
                    <a:p>
                      <a:pPr marL="800082" marR="0" lvl="1" indent="-342900">
                        <a:lnSpc>
                          <a:spcPct val="115000"/>
                        </a:lnSpc>
                        <a:spcBef>
                          <a:spcPts val="0"/>
                        </a:spcBef>
                        <a:spcAft>
                          <a:spcPts val="0"/>
                        </a:spcAft>
                        <a:buFont typeface="Arial" panose="020B0604020202020204" pitchFamily="34" charset="0"/>
                        <a:buChar char="•"/>
                        <a:tabLst>
                          <a:tab pos="139700" algn="l"/>
                        </a:tabLst>
                      </a:pPr>
                      <a:r>
                        <a:rPr lang="en-US" sz="1600" dirty="0">
                          <a:effectLst/>
                        </a:rPr>
                        <a:t>MSME collateralized loans (#/$)</a:t>
                      </a:r>
                    </a:p>
                    <a:p>
                      <a:pPr marL="800082" marR="0" lvl="1" indent="-342900">
                        <a:lnSpc>
                          <a:spcPct val="115000"/>
                        </a:lnSpc>
                        <a:spcBef>
                          <a:spcPts val="0"/>
                        </a:spcBef>
                        <a:spcAft>
                          <a:spcPts val="0"/>
                        </a:spcAft>
                        <a:buFont typeface="Arial" panose="020B0604020202020204" pitchFamily="34" charset="0"/>
                        <a:buChar char="•"/>
                        <a:tabLst>
                          <a:tab pos="139700" algn="l"/>
                          <a:tab pos="399415" algn="l"/>
                        </a:tabLst>
                      </a:pPr>
                      <a:r>
                        <a:rPr lang="en-US" sz="1600" dirty="0">
                          <a:effectLst/>
                        </a:rPr>
                        <a:t>MSME short-term loans (#/$)</a:t>
                      </a:r>
                    </a:p>
                    <a:p>
                      <a:pPr marL="800082" marR="0" lvl="1" indent="-342900">
                        <a:lnSpc>
                          <a:spcPct val="115000"/>
                        </a:lnSpc>
                        <a:spcBef>
                          <a:spcPts val="0"/>
                        </a:spcBef>
                        <a:spcAft>
                          <a:spcPts val="0"/>
                        </a:spcAft>
                        <a:buFont typeface="Arial" panose="020B0604020202020204" pitchFamily="34" charset="0"/>
                        <a:buChar char="•"/>
                        <a:tabLst>
                          <a:tab pos="139700" algn="l"/>
                          <a:tab pos="399415" algn="l"/>
                        </a:tabLst>
                      </a:pPr>
                      <a:r>
                        <a:rPr lang="en-US" sz="1600" dirty="0">
                          <a:effectLst/>
                        </a:rPr>
                        <a:t>MSME products per customer (#/$)</a:t>
                      </a: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5985651"/>
                  </a:ext>
                </a:extLst>
              </a:tr>
              <a:tr h="1455018">
                <a:tc vMerge="1">
                  <a:txBody>
                    <a:bodyPr/>
                    <a:lstStyle/>
                    <a:p>
                      <a:endParaRPr lang="en-US"/>
                    </a:p>
                  </a:txBody>
                  <a:tcPr/>
                </a:tc>
                <a:tc vMerge="1">
                  <a:txBody>
                    <a:bodyPr/>
                    <a:lstStyle/>
                    <a:p>
                      <a:endParaRPr lang="en-US"/>
                    </a:p>
                  </a:txBody>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800" i="1" dirty="0">
                          <a:effectLst/>
                        </a:rPr>
                        <a:t>Other Indicators</a:t>
                      </a:r>
                      <a:r>
                        <a:rPr lang="en-US" sz="1800" dirty="0">
                          <a:effectLst/>
                        </a:rPr>
                        <a:t>: </a:t>
                      </a:r>
                    </a:p>
                    <a:p>
                      <a:pPr marL="800082" marR="0" lvl="1" indent="-342900" algn="l" defTabSz="914363" rtl="0" eaLnBrk="1" latinLnBrk="0" hangingPunct="1">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Housing loans (#/$)</a:t>
                      </a:r>
                    </a:p>
                    <a:p>
                      <a:pPr marL="800082" marR="0" lvl="1" indent="-342900" algn="l" defTabSz="914363" rtl="0" eaLnBrk="1" latinLnBrk="0" hangingPunct="1">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Consumer loans (#/$)</a:t>
                      </a:r>
                    </a:p>
                    <a:p>
                      <a:pPr marL="800082" marR="0" lvl="1" indent="-342900" algn="l" defTabSz="914363" rtl="0" eaLnBrk="1" latinLnBrk="0" hangingPunct="1">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Digital transactions (#/$)</a:t>
                      </a:r>
                    </a:p>
                    <a:p>
                      <a:pPr marL="800082" marR="0" lvl="1" indent="-342900" algn="l" defTabSz="914363" rtl="0" eaLnBrk="1" latinLnBrk="0" hangingPunct="1">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Equity (#/$)</a:t>
                      </a: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71024328"/>
                  </a:ext>
                </a:extLst>
              </a:tr>
            </a:tbl>
          </a:graphicData>
        </a:graphic>
      </p:graphicFrame>
      <p:sp>
        <p:nvSpPr>
          <p:cNvPr id="2" name="Title 1">
            <a:extLst>
              <a:ext uri="{FF2B5EF4-FFF2-40B4-BE49-F238E27FC236}">
                <a16:creationId xmlns:a16="http://schemas.microsoft.com/office/drawing/2014/main" id="{38BB10FF-75D4-893C-ED4E-013CBE68F64E}"/>
              </a:ext>
            </a:extLst>
          </p:cNvPr>
          <p:cNvSpPr>
            <a:spLocks noGrp="1"/>
          </p:cNvSpPr>
          <p:nvPr>
            <p:ph type="title"/>
          </p:nvPr>
        </p:nvSpPr>
        <p:spPr>
          <a:xfrm>
            <a:off x="1002534" y="-1"/>
            <a:ext cx="11010171" cy="1046375"/>
          </a:xfrm>
        </p:spPr>
        <p:txBody>
          <a:bodyPr vert="horz"/>
          <a:lstStyle/>
          <a:p>
            <a:r>
              <a:rPr lang="en-US" dirty="0"/>
              <a:t>Agree on definitions &amp; indicators </a:t>
            </a:r>
          </a:p>
        </p:txBody>
      </p:sp>
      <p:cxnSp>
        <p:nvCxnSpPr>
          <p:cNvPr id="4" name="Straight Connector 3">
            <a:extLst>
              <a:ext uri="{FF2B5EF4-FFF2-40B4-BE49-F238E27FC236}">
                <a16:creationId xmlns:a16="http://schemas.microsoft.com/office/drawing/2014/main" id="{88C41C41-3549-C6A8-FB26-BC79E37BAE9D}"/>
              </a:ext>
            </a:extLst>
          </p:cNvPr>
          <p:cNvCxnSpPr/>
          <p:nvPr/>
        </p:nvCxnSpPr>
        <p:spPr>
          <a:xfrm>
            <a:off x="772417" y="88134"/>
            <a:ext cx="0" cy="8654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D65D3D6-EC42-F370-743C-3E335C0F9B1D}"/>
              </a:ext>
            </a:extLst>
          </p:cNvPr>
          <p:cNvSpPr txBox="1"/>
          <p:nvPr/>
        </p:nvSpPr>
        <p:spPr>
          <a:xfrm>
            <a:off x="66748" y="251498"/>
            <a:ext cx="7518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rPr>
              <a:t>3C</a:t>
            </a:r>
          </a:p>
        </p:txBody>
      </p:sp>
      <p:grpSp>
        <p:nvGrpSpPr>
          <p:cNvPr id="9" name="Group 8">
            <a:extLst>
              <a:ext uri="{FF2B5EF4-FFF2-40B4-BE49-F238E27FC236}">
                <a16:creationId xmlns:a16="http://schemas.microsoft.com/office/drawing/2014/main" id="{68284785-3E00-14BE-C284-0B53D4F1ECA6}"/>
              </a:ext>
            </a:extLst>
          </p:cNvPr>
          <p:cNvGrpSpPr/>
          <p:nvPr/>
        </p:nvGrpSpPr>
        <p:grpSpPr>
          <a:xfrm>
            <a:off x="640949" y="5767175"/>
            <a:ext cx="5990701" cy="614249"/>
            <a:chOff x="772417" y="6155089"/>
            <a:chExt cx="4386805" cy="455663"/>
          </a:xfrm>
        </p:grpSpPr>
        <p:sp>
          <p:nvSpPr>
            <p:cNvPr id="10" name="Rectangle 9">
              <a:extLst>
                <a:ext uri="{FF2B5EF4-FFF2-40B4-BE49-F238E27FC236}">
                  <a16:creationId xmlns:a16="http://schemas.microsoft.com/office/drawing/2014/main" id="{4D12E022-30B5-AD27-3BFE-65F9C49C5B45}"/>
                </a:ext>
              </a:extLst>
            </p:cNvPr>
            <p:cNvSpPr/>
            <p:nvPr/>
          </p:nvSpPr>
          <p:spPr>
            <a:xfrm>
              <a:off x="772417" y="6155089"/>
              <a:ext cx="4386805" cy="451413"/>
            </a:xfrm>
            <a:prstGeom prst="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9300" indent="-285750">
                <a:buFont typeface="Wingdings" panose="05000000000000000000" pitchFamily="2" charset="2"/>
                <a:buChar char="q"/>
              </a:pPr>
              <a:r>
                <a:rPr lang="en-US" sz="1400" b="1" dirty="0">
                  <a:solidFill>
                    <a:schemeClr val="accent2">
                      <a:lumMod val="50000"/>
                    </a:schemeClr>
                  </a:solidFill>
                </a:rPr>
                <a:t>Good Practices for Definitions &amp; Indicators </a:t>
              </a:r>
            </a:p>
            <a:p>
              <a:pPr marL="749300" indent="-285750">
                <a:buFont typeface="Wingdings" panose="05000000000000000000" pitchFamily="2" charset="2"/>
                <a:buChar char="q"/>
              </a:pPr>
              <a:r>
                <a:rPr lang="en-US" sz="1400" b="1" dirty="0">
                  <a:solidFill>
                    <a:schemeClr val="accent2">
                      <a:lumMod val="50000"/>
                    </a:schemeClr>
                  </a:solidFill>
                </a:rPr>
                <a:t>Global Data Working Group </a:t>
              </a:r>
            </a:p>
          </p:txBody>
        </p:sp>
        <p:pic>
          <p:nvPicPr>
            <p:cNvPr id="11" name="Graphic 10" descr="Tools with solid fill">
              <a:extLst>
                <a:ext uri="{FF2B5EF4-FFF2-40B4-BE49-F238E27FC236}">
                  <a16:creationId xmlns:a16="http://schemas.microsoft.com/office/drawing/2014/main" id="{F7C3BD1E-659C-144F-083B-8AB2C3B98A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9534" y="6196959"/>
              <a:ext cx="303692" cy="413793"/>
            </a:xfrm>
            <a:prstGeom prst="rect">
              <a:avLst/>
            </a:prstGeom>
          </p:spPr>
        </p:pic>
      </p:grpSp>
    </p:spTree>
    <p:extLst>
      <p:ext uri="{BB962C8B-B14F-4D97-AF65-F5344CB8AC3E}">
        <p14:creationId xmlns:p14="http://schemas.microsoft.com/office/powerpoint/2010/main" val="2901597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4B6050-BFF6-7BB9-56D7-DE2EEC403AD5}"/>
              </a:ext>
            </a:extLst>
          </p:cNvPr>
          <p:cNvSpPr/>
          <p:nvPr/>
        </p:nvSpPr>
        <p:spPr>
          <a:xfrm>
            <a:off x="0" y="931333"/>
            <a:ext cx="12192000" cy="126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5" name="Rectangle 4">
            <a:extLst>
              <a:ext uri="{FF2B5EF4-FFF2-40B4-BE49-F238E27FC236}">
                <a16:creationId xmlns:a16="http://schemas.microsoft.com/office/drawing/2014/main" id="{744FB05B-3B62-AC62-922A-DD8CEAC02706}"/>
              </a:ext>
            </a:extLst>
          </p:cNvPr>
          <p:cNvSpPr/>
          <p:nvPr/>
        </p:nvSpPr>
        <p:spPr>
          <a:xfrm>
            <a:off x="0" y="6096000"/>
            <a:ext cx="12192000" cy="618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27000" y="182499"/>
            <a:ext cx="12429641" cy="1325563"/>
          </a:xfrm>
        </p:spPr>
        <p:txBody>
          <a:bodyPr vert="horz" anchor="t">
            <a:normAutofit/>
          </a:bodyPr>
          <a:lstStyle/>
          <a:p>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4.  Launch the Code &amp; Onboard Signatories </a:t>
            </a:r>
            <a:endParaRPr lang="en-US" sz="2800" b="1" noProof="0" dirty="0">
              <a:sym typeface="Montserrat"/>
            </a:endParaRPr>
          </a:p>
        </p:txBody>
      </p:sp>
      <p:grpSp>
        <p:nvGrpSpPr>
          <p:cNvPr id="15" name="Group 14">
            <a:extLst>
              <a:ext uri="{FF2B5EF4-FFF2-40B4-BE49-F238E27FC236}">
                <a16:creationId xmlns:a16="http://schemas.microsoft.com/office/drawing/2014/main" id="{913FF3FF-503E-0E35-4A7F-3537A81EF001}"/>
              </a:ext>
            </a:extLst>
          </p:cNvPr>
          <p:cNvGrpSpPr/>
          <p:nvPr/>
        </p:nvGrpSpPr>
        <p:grpSpPr>
          <a:xfrm>
            <a:off x="987965" y="2186308"/>
            <a:ext cx="9384833" cy="2409527"/>
            <a:chOff x="1133050" y="1141451"/>
            <a:chExt cx="8915760" cy="2409527"/>
          </a:xfrm>
        </p:grpSpPr>
        <p:sp>
          <p:nvSpPr>
            <p:cNvPr id="9" name="TextBox 8">
              <a:extLst>
                <a:ext uri="{FF2B5EF4-FFF2-40B4-BE49-F238E27FC236}">
                  <a16:creationId xmlns:a16="http://schemas.microsoft.com/office/drawing/2014/main" id="{AD54A3AD-CEED-3755-463A-869E9BC5476C}"/>
                </a:ext>
              </a:extLst>
            </p:cNvPr>
            <p:cNvSpPr txBox="1"/>
            <p:nvPr/>
          </p:nvSpPr>
          <p:spPr>
            <a:xfrm>
              <a:off x="113305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1</a:t>
              </a:r>
            </a:p>
          </p:txBody>
        </p:sp>
        <p:sp>
          <p:nvSpPr>
            <p:cNvPr id="10" name="TextBox 9">
              <a:extLst>
                <a:ext uri="{FF2B5EF4-FFF2-40B4-BE49-F238E27FC236}">
                  <a16:creationId xmlns:a16="http://schemas.microsoft.com/office/drawing/2014/main" id="{66AB6CC6-37AA-189F-8DE8-468FAAE6ED01}"/>
                </a:ext>
              </a:extLst>
            </p:cNvPr>
            <p:cNvSpPr txBox="1"/>
            <p:nvPr/>
          </p:nvSpPr>
          <p:spPr>
            <a:xfrm>
              <a:off x="3281565" y="2442982"/>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2</a:t>
              </a:r>
            </a:p>
          </p:txBody>
        </p:sp>
        <p:sp>
          <p:nvSpPr>
            <p:cNvPr id="11" name="TextBox 10">
              <a:extLst>
                <a:ext uri="{FF2B5EF4-FFF2-40B4-BE49-F238E27FC236}">
                  <a16:creationId xmlns:a16="http://schemas.microsoft.com/office/drawing/2014/main" id="{B39022A0-6E15-C9CB-1F14-B8F4B4606055}"/>
                </a:ext>
              </a:extLst>
            </p:cNvPr>
            <p:cNvSpPr txBox="1"/>
            <p:nvPr/>
          </p:nvSpPr>
          <p:spPr>
            <a:xfrm>
              <a:off x="530618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3</a:t>
              </a:r>
            </a:p>
          </p:txBody>
        </p:sp>
        <p:sp>
          <p:nvSpPr>
            <p:cNvPr id="13" name="TextBox 12">
              <a:extLst>
                <a:ext uri="{FF2B5EF4-FFF2-40B4-BE49-F238E27FC236}">
                  <a16:creationId xmlns:a16="http://schemas.microsoft.com/office/drawing/2014/main" id="{6870A52C-9869-3DAE-6F6F-1F09666E84AD}"/>
                </a:ext>
              </a:extLst>
            </p:cNvPr>
            <p:cNvSpPr txBox="1"/>
            <p:nvPr/>
          </p:nvSpPr>
          <p:spPr>
            <a:xfrm>
              <a:off x="7446455" y="2442982"/>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4</a:t>
              </a:r>
            </a:p>
          </p:txBody>
        </p:sp>
        <p:sp>
          <p:nvSpPr>
            <p:cNvPr id="14" name="TextBox 13">
              <a:extLst>
                <a:ext uri="{FF2B5EF4-FFF2-40B4-BE49-F238E27FC236}">
                  <a16:creationId xmlns:a16="http://schemas.microsoft.com/office/drawing/2014/main" id="{8A5590F7-CD0E-8AC8-1935-19268E302ED7}"/>
                </a:ext>
              </a:extLst>
            </p:cNvPr>
            <p:cNvSpPr txBox="1"/>
            <p:nvPr/>
          </p:nvSpPr>
          <p:spPr>
            <a:xfrm>
              <a:off x="953086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5</a:t>
              </a:r>
            </a:p>
          </p:txBody>
        </p:sp>
      </p:grpSp>
      <p:sp>
        <p:nvSpPr>
          <p:cNvPr id="6" name="Hexagon 5">
            <a:extLst>
              <a:ext uri="{FF2B5EF4-FFF2-40B4-BE49-F238E27FC236}">
                <a16:creationId xmlns:a16="http://schemas.microsoft.com/office/drawing/2014/main" id="{646F2809-A77E-873E-57D7-4FE0ABB1BF57}"/>
              </a:ext>
            </a:extLst>
          </p:cNvPr>
          <p:cNvSpPr/>
          <p:nvPr/>
        </p:nvSpPr>
        <p:spPr>
          <a:xfrm>
            <a:off x="841657" y="2171731"/>
            <a:ext cx="2680460" cy="2310942"/>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7" name="TextBox 6">
            <a:extLst>
              <a:ext uri="{FF2B5EF4-FFF2-40B4-BE49-F238E27FC236}">
                <a16:creationId xmlns:a16="http://schemas.microsoft.com/office/drawing/2014/main" id="{D2D5F660-9533-B0FD-9EF5-95A296092E16}"/>
              </a:ext>
            </a:extLst>
          </p:cNvPr>
          <p:cNvSpPr txBox="1"/>
          <p:nvPr/>
        </p:nvSpPr>
        <p:spPr>
          <a:xfrm>
            <a:off x="1533165" y="2895509"/>
            <a:ext cx="187776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Launch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the Code </a:t>
            </a:r>
            <a:endParaRPr kumimoji="0" lang="en-US" sz="20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17" name="TextBox 16">
            <a:extLst>
              <a:ext uri="{FF2B5EF4-FFF2-40B4-BE49-F238E27FC236}">
                <a16:creationId xmlns:a16="http://schemas.microsoft.com/office/drawing/2014/main" id="{6D70BD60-4C00-FC66-96FD-DAF0526CCDDD}"/>
              </a:ext>
            </a:extLst>
          </p:cNvPr>
          <p:cNvSpPr txBox="1"/>
          <p:nvPr/>
        </p:nvSpPr>
        <p:spPr>
          <a:xfrm>
            <a:off x="1155414" y="2670516"/>
            <a:ext cx="545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chemeClr val="bg1"/>
                </a:solidFill>
                <a:effectLst/>
                <a:uLnTx/>
                <a:uFillTx/>
                <a:latin typeface="Helvetica"/>
                <a:ea typeface="+mn-ea"/>
                <a:cs typeface="+mn-cs"/>
              </a:rPr>
              <a:t>4</a:t>
            </a:r>
          </a:p>
        </p:txBody>
      </p:sp>
      <p:sp>
        <p:nvSpPr>
          <p:cNvPr id="12" name="TextBox 11">
            <a:extLst>
              <a:ext uri="{FF2B5EF4-FFF2-40B4-BE49-F238E27FC236}">
                <a16:creationId xmlns:a16="http://schemas.microsoft.com/office/drawing/2014/main" id="{7A2D8C9D-D4E6-49F6-D3AD-B915C8464685}"/>
              </a:ext>
            </a:extLst>
          </p:cNvPr>
          <p:cNvSpPr txBox="1"/>
          <p:nvPr/>
        </p:nvSpPr>
        <p:spPr>
          <a:xfrm>
            <a:off x="4904558" y="2414326"/>
            <a:ext cx="6711652" cy="1739643"/>
          </a:xfrm>
          <a:prstGeom prst="rect">
            <a:avLst/>
          </a:prstGeom>
          <a:noFill/>
        </p:spPr>
        <p:txBody>
          <a:bodyPr wrap="square" rtlCol="0">
            <a:spAutoFit/>
          </a:bodyPr>
          <a:lstStyle/>
          <a:p>
            <a:pPr>
              <a:lnSpc>
                <a:spcPct val="115000"/>
              </a:lnSpc>
              <a:spcBef>
                <a:spcPts val="2400"/>
              </a:spcBef>
              <a:spcAft>
                <a:spcPts val="0"/>
              </a:spcAft>
            </a:pPr>
            <a:r>
              <a:rPr lang="en-US" sz="2000" b="1" dirty="0">
                <a:solidFill>
                  <a:srgbClr val="000000"/>
                </a:solidFill>
                <a:ea typeface="MS Mincho" panose="02020609040205080304" pitchFamily="49" charset="-128"/>
                <a:cs typeface="Times New Roman" panose="02020603050405020304" pitchFamily="18" charset="0"/>
              </a:rPr>
              <a:t>Create Awareness &amp; Excitement </a:t>
            </a:r>
          </a:p>
          <a:p>
            <a:pPr>
              <a:lnSpc>
                <a:spcPct val="115000"/>
              </a:lnSpc>
              <a:spcBef>
                <a:spcPts val="2400"/>
              </a:spcBef>
              <a:spcAft>
                <a:spcPts val="0"/>
              </a:spcAft>
            </a:pPr>
            <a:r>
              <a:rPr lang="en-US" sz="2000" b="1" dirty="0">
                <a:solidFill>
                  <a:srgbClr val="000000"/>
                </a:solidFill>
                <a:ea typeface="MS Mincho" panose="02020609040205080304" pitchFamily="49" charset="-128"/>
                <a:cs typeface="Times New Roman" panose="02020603050405020304" pitchFamily="18" charset="0"/>
              </a:rPr>
              <a:t>Onboard Signatories  </a:t>
            </a:r>
          </a:p>
          <a:p>
            <a:pPr>
              <a:lnSpc>
                <a:spcPct val="115000"/>
              </a:lnSpc>
              <a:spcBef>
                <a:spcPts val="2400"/>
              </a:spcBef>
              <a:spcAft>
                <a:spcPts val="0"/>
              </a:spcAft>
            </a:pPr>
            <a:r>
              <a:rPr lang="en-US" sz="2000" b="1" dirty="0">
                <a:solidFill>
                  <a:srgbClr val="000000"/>
                </a:solidFill>
                <a:ea typeface="MS Mincho" panose="02020609040205080304" pitchFamily="49" charset="-128"/>
                <a:cs typeface="Times New Roman" panose="02020603050405020304" pitchFamily="18" charset="0"/>
              </a:rPr>
              <a:t>Launch Code </a:t>
            </a:r>
            <a:endParaRPr lang="en-US" sz="2000" b="1" dirty="0">
              <a:effectLst/>
              <a:ea typeface="MS Mincho" panose="02020609040205080304" pitchFamily="49" charset="-128"/>
              <a:cs typeface="Times New Roman" panose="02020603050405020304" pitchFamily="18" charset="0"/>
            </a:endParaRPr>
          </a:p>
        </p:txBody>
      </p:sp>
      <p:grpSp>
        <p:nvGrpSpPr>
          <p:cNvPr id="16" name="Group 15">
            <a:extLst>
              <a:ext uri="{FF2B5EF4-FFF2-40B4-BE49-F238E27FC236}">
                <a16:creationId xmlns:a16="http://schemas.microsoft.com/office/drawing/2014/main" id="{98F99F6B-25C6-DF52-058D-A152EA4268F5}"/>
              </a:ext>
            </a:extLst>
          </p:cNvPr>
          <p:cNvGrpSpPr/>
          <p:nvPr/>
        </p:nvGrpSpPr>
        <p:grpSpPr>
          <a:xfrm>
            <a:off x="3140478" y="2406112"/>
            <a:ext cx="1723766" cy="463568"/>
            <a:chOff x="2716862" y="1391736"/>
            <a:chExt cx="1723766" cy="463568"/>
          </a:xfrm>
          <a:solidFill>
            <a:schemeClr val="accent2">
              <a:lumMod val="75000"/>
            </a:schemeClr>
          </a:solidFill>
        </p:grpSpPr>
        <p:cxnSp>
          <p:nvCxnSpPr>
            <p:cNvPr id="18" name="Straight Connector 17">
              <a:extLst>
                <a:ext uri="{FF2B5EF4-FFF2-40B4-BE49-F238E27FC236}">
                  <a16:creationId xmlns:a16="http://schemas.microsoft.com/office/drawing/2014/main" id="{3A53B297-D064-3D3C-42DE-D0DC0FA93E65}"/>
                </a:ext>
              </a:extLst>
            </p:cNvPr>
            <p:cNvCxnSpPr/>
            <p:nvPr/>
          </p:nvCxnSpPr>
          <p:spPr>
            <a:xfrm>
              <a:off x="2716862" y="1643810"/>
              <a:ext cx="1284970" cy="0"/>
            </a:xfrm>
            <a:prstGeom prst="line">
              <a:avLst/>
            </a:prstGeom>
            <a:grpFill/>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Heptagon 18">
              <a:extLst>
                <a:ext uri="{FF2B5EF4-FFF2-40B4-BE49-F238E27FC236}">
                  <a16:creationId xmlns:a16="http://schemas.microsoft.com/office/drawing/2014/main" id="{B341FF70-4A1D-E922-A344-C1E9254A66FD}"/>
                </a:ext>
              </a:extLst>
            </p:cNvPr>
            <p:cNvSpPr/>
            <p:nvPr/>
          </p:nvSpPr>
          <p:spPr>
            <a:xfrm>
              <a:off x="3988005" y="1391736"/>
              <a:ext cx="452623" cy="463568"/>
            </a:xfrm>
            <a:prstGeom prst="heptagon">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grpSp>
      <p:grpSp>
        <p:nvGrpSpPr>
          <p:cNvPr id="21" name="Group 20">
            <a:extLst>
              <a:ext uri="{FF2B5EF4-FFF2-40B4-BE49-F238E27FC236}">
                <a16:creationId xmlns:a16="http://schemas.microsoft.com/office/drawing/2014/main" id="{E62B32E2-33DB-ECD2-84CE-E85A9FDBDE14}"/>
              </a:ext>
            </a:extLst>
          </p:cNvPr>
          <p:cNvGrpSpPr/>
          <p:nvPr/>
        </p:nvGrpSpPr>
        <p:grpSpPr>
          <a:xfrm>
            <a:off x="3140478" y="3059937"/>
            <a:ext cx="1723766" cy="463568"/>
            <a:chOff x="2716862" y="1391736"/>
            <a:chExt cx="1723766" cy="463568"/>
          </a:xfrm>
          <a:solidFill>
            <a:schemeClr val="accent2">
              <a:lumMod val="75000"/>
            </a:schemeClr>
          </a:solidFill>
        </p:grpSpPr>
        <p:cxnSp>
          <p:nvCxnSpPr>
            <p:cNvPr id="22" name="Straight Connector 21">
              <a:extLst>
                <a:ext uri="{FF2B5EF4-FFF2-40B4-BE49-F238E27FC236}">
                  <a16:creationId xmlns:a16="http://schemas.microsoft.com/office/drawing/2014/main" id="{DE07B344-394F-54B0-F909-66D919858D7D}"/>
                </a:ext>
              </a:extLst>
            </p:cNvPr>
            <p:cNvCxnSpPr/>
            <p:nvPr/>
          </p:nvCxnSpPr>
          <p:spPr>
            <a:xfrm>
              <a:off x="2716862" y="1643810"/>
              <a:ext cx="1284970" cy="0"/>
            </a:xfrm>
            <a:prstGeom prst="line">
              <a:avLst/>
            </a:prstGeom>
            <a:grpFill/>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Heptagon 22">
              <a:extLst>
                <a:ext uri="{FF2B5EF4-FFF2-40B4-BE49-F238E27FC236}">
                  <a16:creationId xmlns:a16="http://schemas.microsoft.com/office/drawing/2014/main" id="{6C90B4BB-F045-6057-704D-417CE9C91F8A}"/>
                </a:ext>
              </a:extLst>
            </p:cNvPr>
            <p:cNvSpPr/>
            <p:nvPr/>
          </p:nvSpPr>
          <p:spPr>
            <a:xfrm>
              <a:off x="3988005" y="1391736"/>
              <a:ext cx="452623" cy="463568"/>
            </a:xfrm>
            <a:prstGeom prst="heptagon">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grpSp>
      <p:grpSp>
        <p:nvGrpSpPr>
          <p:cNvPr id="24" name="Group 23">
            <a:extLst>
              <a:ext uri="{FF2B5EF4-FFF2-40B4-BE49-F238E27FC236}">
                <a16:creationId xmlns:a16="http://schemas.microsoft.com/office/drawing/2014/main" id="{7A811886-B5F0-F626-6BAD-F6D58CCDF402}"/>
              </a:ext>
            </a:extLst>
          </p:cNvPr>
          <p:cNvGrpSpPr/>
          <p:nvPr/>
        </p:nvGrpSpPr>
        <p:grpSpPr>
          <a:xfrm>
            <a:off x="3146793" y="3682100"/>
            <a:ext cx="1723766" cy="463568"/>
            <a:chOff x="2716862" y="1391736"/>
            <a:chExt cx="1723766" cy="463568"/>
          </a:xfrm>
          <a:solidFill>
            <a:schemeClr val="accent2">
              <a:lumMod val="75000"/>
            </a:schemeClr>
          </a:solidFill>
        </p:grpSpPr>
        <p:cxnSp>
          <p:nvCxnSpPr>
            <p:cNvPr id="25" name="Straight Connector 24">
              <a:extLst>
                <a:ext uri="{FF2B5EF4-FFF2-40B4-BE49-F238E27FC236}">
                  <a16:creationId xmlns:a16="http://schemas.microsoft.com/office/drawing/2014/main" id="{8DAF6081-92D2-CD61-BF11-5D61A28A07FF}"/>
                </a:ext>
              </a:extLst>
            </p:cNvPr>
            <p:cNvCxnSpPr/>
            <p:nvPr/>
          </p:nvCxnSpPr>
          <p:spPr>
            <a:xfrm>
              <a:off x="2716862" y="1643810"/>
              <a:ext cx="1284970" cy="0"/>
            </a:xfrm>
            <a:prstGeom prst="line">
              <a:avLst/>
            </a:prstGeom>
            <a:grpFill/>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Heptagon 25">
              <a:extLst>
                <a:ext uri="{FF2B5EF4-FFF2-40B4-BE49-F238E27FC236}">
                  <a16:creationId xmlns:a16="http://schemas.microsoft.com/office/drawing/2014/main" id="{DF76A79C-AC95-655B-4673-7EB5C414BFBE}"/>
                </a:ext>
              </a:extLst>
            </p:cNvPr>
            <p:cNvSpPr/>
            <p:nvPr/>
          </p:nvSpPr>
          <p:spPr>
            <a:xfrm>
              <a:off x="3988005" y="1391736"/>
              <a:ext cx="452623" cy="463568"/>
            </a:xfrm>
            <a:prstGeom prst="heptagon">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spTree>
    <p:extLst>
      <p:ext uri="{BB962C8B-B14F-4D97-AF65-F5344CB8AC3E}">
        <p14:creationId xmlns:p14="http://schemas.microsoft.com/office/powerpoint/2010/main" val="4248059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8DE9839-B69F-0E5C-EF8D-95F5D2528E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4" name="Object 3" hidden="1">
                        <a:extLst>
                          <a:ext uri="{FF2B5EF4-FFF2-40B4-BE49-F238E27FC236}">
                            <a16:creationId xmlns:a16="http://schemas.microsoft.com/office/drawing/2014/main" id="{08DE9839-B69F-0E5C-EF8D-95F5D2528E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FEDB285-877F-3E40-6CA4-C23103F8320A}"/>
              </a:ext>
            </a:extLst>
          </p:cNvPr>
          <p:cNvSpPr>
            <a:spLocks noGrp="1"/>
          </p:cNvSpPr>
          <p:nvPr>
            <p:ph type="title"/>
          </p:nvPr>
        </p:nvSpPr>
        <p:spPr>
          <a:xfrm>
            <a:off x="1002546" y="-1"/>
            <a:ext cx="11010160" cy="1046375"/>
          </a:xfrm>
        </p:spPr>
        <p:txBody>
          <a:bodyPr vert="horz">
            <a:normAutofit/>
          </a:bodyPr>
          <a:lstStyle/>
          <a:p>
            <a:r>
              <a:rPr lang="en-US" sz="2800" dirty="0"/>
              <a:t>Create Awareness &amp; Excitement </a:t>
            </a:r>
          </a:p>
        </p:txBody>
      </p:sp>
      <p:sp>
        <p:nvSpPr>
          <p:cNvPr id="13" name="TextBox 12">
            <a:extLst>
              <a:ext uri="{FF2B5EF4-FFF2-40B4-BE49-F238E27FC236}">
                <a16:creationId xmlns:a16="http://schemas.microsoft.com/office/drawing/2014/main" id="{B798BFE3-9FAD-1F0E-2CBC-E1A72822058F}"/>
              </a:ext>
            </a:extLst>
          </p:cNvPr>
          <p:cNvSpPr txBox="1"/>
          <p:nvPr/>
        </p:nvSpPr>
        <p:spPr>
          <a:xfrm>
            <a:off x="6731000" y="1236874"/>
            <a:ext cx="4991100" cy="5293757"/>
          </a:xfrm>
          <a:prstGeom prst="rect">
            <a:avLst/>
          </a:prstGeom>
          <a:noFill/>
        </p:spPr>
        <p:txBody>
          <a:bodyPr wrap="square">
            <a:spAutoFit/>
          </a:bodyPr>
          <a:lstStyle/>
          <a:p>
            <a:pPr marL="342900" indent="-342900">
              <a:spcBef>
                <a:spcPts val="1200"/>
              </a:spcBef>
              <a:buFont typeface="Wingdings" panose="05000000000000000000" pitchFamily="2" charset="2"/>
              <a:buChar char="q"/>
            </a:pPr>
            <a:r>
              <a:rPr lang="en-US" sz="2000" b="1" dirty="0">
                <a:latin typeface="+mj-lt"/>
                <a:ea typeface="MS Mincho" panose="02020609040205080304" pitchFamily="49" charset="-128"/>
                <a:cs typeface="Times New Roman" panose="02020603050405020304" pitchFamily="18" charset="0"/>
              </a:rPr>
              <a:t>Ongoing Stakeholder Consultations </a:t>
            </a:r>
          </a:p>
          <a:p>
            <a:pPr marL="285750" indent="-285750">
              <a:spcBef>
                <a:spcPts val="1200"/>
              </a:spcBef>
              <a:buFont typeface="Arial" panose="020B0604020202020204" pitchFamily="34" charset="0"/>
              <a:buChar char="•"/>
            </a:pPr>
            <a:r>
              <a:rPr lang="en-US" b="1" dirty="0"/>
              <a:t>Make the case for the Code:</a:t>
            </a:r>
            <a:r>
              <a:rPr lang="en-US" dirty="0"/>
              <a:t> size the market opportunity and potential  </a:t>
            </a:r>
          </a:p>
          <a:p>
            <a:pPr marL="285750" indent="-285750">
              <a:spcBef>
                <a:spcPts val="1200"/>
              </a:spcBef>
              <a:buFont typeface="Arial" panose="020B0604020202020204" pitchFamily="34" charset="0"/>
              <a:buChar char="•"/>
            </a:pPr>
            <a:r>
              <a:rPr lang="en-US" b="1" dirty="0"/>
              <a:t>Supporters: </a:t>
            </a:r>
            <a:r>
              <a:rPr lang="en-US" dirty="0"/>
              <a:t>Highlight the individual Champions and the National Coalition sponsoring the Country Code and the Code’s global network</a:t>
            </a:r>
          </a:p>
          <a:p>
            <a:pPr marL="285750" indent="-285750">
              <a:spcBef>
                <a:spcPts val="1200"/>
              </a:spcBef>
              <a:buFont typeface="Arial" panose="020B0604020202020204" pitchFamily="34" charset="0"/>
              <a:buChar char="•"/>
            </a:pPr>
            <a:r>
              <a:rPr lang="en-US" b="1" dirty="0"/>
              <a:t>Impact:</a:t>
            </a:r>
            <a:r>
              <a:rPr lang="en-US" dirty="0"/>
              <a:t> Introduce the theory of change and how the Code contributes to national goals</a:t>
            </a:r>
          </a:p>
          <a:p>
            <a:pPr marL="285750" indent="-285750">
              <a:spcBef>
                <a:spcPts val="1200"/>
              </a:spcBef>
              <a:buFont typeface="Arial" panose="020B0604020202020204" pitchFamily="34" charset="0"/>
              <a:buChar char="•"/>
            </a:pPr>
            <a:r>
              <a:rPr lang="en-US" b="1" dirty="0"/>
              <a:t>Commitments and benefits: </a:t>
            </a:r>
            <a:r>
              <a:rPr lang="en-US" dirty="0"/>
              <a:t>Communicate the</a:t>
            </a:r>
            <a:r>
              <a:rPr lang="en-US" b="1" dirty="0"/>
              <a:t> </a:t>
            </a:r>
            <a:r>
              <a:rPr lang="en-US" dirty="0"/>
              <a:t>Country</a:t>
            </a:r>
            <a:r>
              <a:rPr lang="en-US" b="1" dirty="0"/>
              <a:t> </a:t>
            </a:r>
            <a:r>
              <a:rPr lang="en-US" dirty="0"/>
              <a:t>Code’s requirements for Signatories and benefits available to them</a:t>
            </a:r>
          </a:p>
          <a:p>
            <a:pPr marL="285750" indent="-285750">
              <a:spcBef>
                <a:spcPts val="1200"/>
              </a:spcBef>
              <a:buFont typeface="Arial" panose="020B0604020202020204" pitchFamily="34" charset="0"/>
              <a:buChar char="•"/>
            </a:pPr>
            <a:r>
              <a:rPr lang="en-US" b="1" dirty="0"/>
              <a:t>Feedback: </a:t>
            </a:r>
            <a:r>
              <a:rPr lang="en-US" dirty="0"/>
              <a:t>Get feedback on the emerging program design, indicators and implementation, including challenges and concerns</a:t>
            </a:r>
          </a:p>
        </p:txBody>
      </p:sp>
      <p:cxnSp>
        <p:nvCxnSpPr>
          <p:cNvPr id="15" name="Straight Connector 14">
            <a:extLst>
              <a:ext uri="{FF2B5EF4-FFF2-40B4-BE49-F238E27FC236}">
                <a16:creationId xmlns:a16="http://schemas.microsoft.com/office/drawing/2014/main" id="{19D4285F-2837-0026-E411-A4141AA9CD2D}"/>
              </a:ext>
            </a:extLst>
          </p:cNvPr>
          <p:cNvCxnSpPr/>
          <p:nvPr/>
        </p:nvCxnSpPr>
        <p:spPr>
          <a:xfrm>
            <a:off x="904619" y="110168"/>
            <a:ext cx="0" cy="8654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19BB04A-7063-CD52-2708-8A29F04775E9}"/>
              </a:ext>
            </a:extLst>
          </p:cNvPr>
          <p:cNvSpPr txBox="1"/>
          <p:nvPr/>
        </p:nvSpPr>
        <p:spPr>
          <a:xfrm>
            <a:off x="77765" y="207431"/>
            <a:ext cx="18624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bg1">
                    <a:lumMod val="85000"/>
                  </a:schemeClr>
                </a:solidFill>
                <a:latin typeface="Helvetica"/>
              </a:rPr>
              <a:t>4A</a:t>
            </a:r>
            <a:endPar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endParaRPr>
          </a:p>
        </p:txBody>
      </p:sp>
      <p:sp>
        <p:nvSpPr>
          <p:cNvPr id="5" name="TextBox 4">
            <a:extLst>
              <a:ext uri="{FF2B5EF4-FFF2-40B4-BE49-F238E27FC236}">
                <a16:creationId xmlns:a16="http://schemas.microsoft.com/office/drawing/2014/main" id="{81C57E97-6F90-B18A-4467-547F431A6D28}"/>
              </a:ext>
            </a:extLst>
          </p:cNvPr>
          <p:cNvSpPr txBox="1"/>
          <p:nvPr/>
        </p:nvSpPr>
        <p:spPr>
          <a:xfrm>
            <a:off x="469900" y="1253806"/>
            <a:ext cx="6159498" cy="4370427"/>
          </a:xfrm>
          <a:prstGeom prst="rect">
            <a:avLst/>
          </a:prstGeom>
          <a:noFill/>
        </p:spPr>
        <p:txBody>
          <a:bodyPr wrap="square">
            <a:spAutoFit/>
          </a:bodyPr>
          <a:lstStyle/>
          <a:p>
            <a:pPr marR="0">
              <a:spcBef>
                <a:spcPts val="1200"/>
              </a:spcBef>
            </a:pPr>
            <a:r>
              <a:rPr lang="en-US" sz="2000" b="1" dirty="0">
                <a:effectLst/>
                <a:latin typeface="+mj-lt"/>
                <a:ea typeface="MS Mincho" panose="02020609040205080304" pitchFamily="49" charset="-128"/>
                <a:cs typeface="Times New Roman" panose="02020603050405020304" pitchFamily="18" charset="0"/>
              </a:rPr>
              <a:t>Activities to Raise Awareness</a:t>
            </a:r>
          </a:p>
          <a:p>
            <a:pPr marR="0">
              <a:spcBef>
                <a:spcPts val="1200"/>
              </a:spcBef>
            </a:pPr>
            <a:endParaRPr lang="en-US" sz="100" b="1" dirty="0">
              <a:effectLst/>
              <a:latin typeface="+mj-lt"/>
              <a:ea typeface="MS Mincho" panose="02020609040205080304" pitchFamily="49" charset="-128"/>
              <a:cs typeface="Times New Roman" panose="02020603050405020304" pitchFamily="18" charset="0"/>
            </a:endParaRPr>
          </a:p>
          <a:p>
            <a:pPr marL="342900" marR="0" indent="-342900">
              <a:spcBef>
                <a:spcPts val="1200"/>
              </a:spcBef>
              <a:buFont typeface="Wingdings" panose="05000000000000000000" pitchFamily="2" charset="2"/>
              <a:buChar char="q"/>
            </a:pPr>
            <a:r>
              <a:rPr lang="en-US" sz="2000" dirty="0">
                <a:effectLst/>
                <a:latin typeface="+mj-lt"/>
                <a:ea typeface="MS Mincho" panose="02020609040205080304" pitchFamily="49" charset="-128"/>
                <a:cs typeface="Times New Roman" panose="02020603050405020304" pitchFamily="18" charset="0"/>
              </a:rPr>
              <a:t>Country Champion Outreach to Peers</a:t>
            </a:r>
          </a:p>
          <a:p>
            <a:pPr marL="342900" marR="0" indent="-342900">
              <a:spcBef>
                <a:spcPts val="1200"/>
              </a:spcBef>
              <a:buFont typeface="Wingdings" panose="05000000000000000000" pitchFamily="2" charset="2"/>
              <a:buChar char="q"/>
            </a:pPr>
            <a:r>
              <a:rPr lang="en-US" sz="2000" dirty="0">
                <a:effectLst/>
                <a:latin typeface="+mj-lt"/>
                <a:ea typeface="MS Mincho" panose="02020609040205080304" pitchFamily="49" charset="-128"/>
                <a:cs typeface="Times New Roman" panose="02020603050405020304" pitchFamily="18" charset="0"/>
              </a:rPr>
              <a:t>Set national targets</a:t>
            </a:r>
          </a:p>
          <a:p>
            <a:pPr marL="342900" marR="0" indent="-342900">
              <a:spcBef>
                <a:spcPts val="1200"/>
              </a:spcBef>
              <a:buFont typeface="Wingdings" panose="05000000000000000000" pitchFamily="2" charset="2"/>
              <a:buChar char="q"/>
            </a:pPr>
            <a:r>
              <a:rPr lang="en-US" sz="2000" dirty="0">
                <a:effectLst/>
                <a:latin typeface="+mj-lt"/>
                <a:ea typeface="MS Mincho" panose="02020609040205080304" pitchFamily="49" charset="-128"/>
                <a:cs typeface="Times New Roman" panose="02020603050405020304" pitchFamily="18" charset="0"/>
              </a:rPr>
              <a:t>Draw in technical and financial resources</a:t>
            </a:r>
          </a:p>
          <a:p>
            <a:pPr marL="342900" marR="0" indent="-342900">
              <a:spcBef>
                <a:spcPts val="1200"/>
              </a:spcBef>
              <a:buFont typeface="Wingdings" panose="05000000000000000000" pitchFamily="2" charset="2"/>
              <a:buChar char="q"/>
            </a:pPr>
            <a:r>
              <a:rPr lang="en-US" sz="2000" dirty="0">
                <a:effectLst/>
                <a:latin typeface="+mj-lt"/>
                <a:ea typeface="MS Mincho" panose="02020609040205080304" pitchFamily="49" charset="-128"/>
                <a:cs typeface="Times New Roman" panose="02020603050405020304" pitchFamily="18" charset="0"/>
              </a:rPr>
              <a:t>Create working groups for peer learning</a:t>
            </a:r>
          </a:p>
          <a:p>
            <a:pPr marL="342900" marR="0" indent="-342900">
              <a:spcBef>
                <a:spcPts val="1200"/>
              </a:spcBef>
              <a:buFont typeface="Wingdings" panose="05000000000000000000" pitchFamily="2" charset="2"/>
              <a:buChar char="q"/>
            </a:pPr>
            <a:r>
              <a:rPr lang="en-US" sz="2000" dirty="0">
                <a:effectLst/>
                <a:latin typeface="+mj-lt"/>
                <a:ea typeface="MS Mincho" panose="02020609040205080304" pitchFamily="49" charset="-128"/>
                <a:cs typeface="Times New Roman" panose="02020603050405020304" pitchFamily="18" charset="0"/>
              </a:rPr>
              <a:t>Showcase National Champions</a:t>
            </a:r>
          </a:p>
          <a:p>
            <a:pPr marL="342900" marR="0" indent="-342900">
              <a:spcBef>
                <a:spcPts val="1200"/>
              </a:spcBef>
              <a:buFont typeface="Wingdings" panose="05000000000000000000" pitchFamily="2" charset="2"/>
              <a:buChar char="q"/>
            </a:pPr>
            <a:r>
              <a:rPr lang="en-US" sz="2000" dirty="0">
                <a:effectLst/>
                <a:latin typeface="+mj-lt"/>
                <a:ea typeface="MS Mincho" panose="02020609040205080304" pitchFamily="49" charset="-128"/>
                <a:cs typeface="Times New Roman" panose="02020603050405020304" pitchFamily="18" charset="0"/>
              </a:rPr>
              <a:t>Showcase leaders and good practices</a:t>
            </a:r>
          </a:p>
          <a:p>
            <a:pPr marL="342900" marR="0" indent="-342900">
              <a:spcBef>
                <a:spcPts val="1200"/>
              </a:spcBef>
              <a:buFont typeface="Wingdings" panose="05000000000000000000" pitchFamily="2" charset="2"/>
              <a:buChar char="q"/>
            </a:pPr>
            <a:r>
              <a:rPr lang="en-US" sz="2000" dirty="0">
                <a:effectLst/>
                <a:latin typeface="+mj-lt"/>
                <a:ea typeface="MS Mincho" panose="02020609040205080304" pitchFamily="49" charset="-128"/>
                <a:cs typeface="Times New Roman" panose="02020603050405020304" pitchFamily="18" charset="0"/>
              </a:rPr>
              <a:t>News/newsletters/Social Media </a:t>
            </a:r>
          </a:p>
          <a:p>
            <a:pPr marL="342900" marR="0" indent="-342900">
              <a:spcBef>
                <a:spcPts val="1200"/>
              </a:spcBef>
              <a:buFont typeface="Wingdings" panose="05000000000000000000" pitchFamily="2" charset="2"/>
              <a:buChar char="q"/>
            </a:pPr>
            <a:r>
              <a:rPr lang="en-US" sz="2000" dirty="0">
                <a:effectLst/>
                <a:latin typeface="+mj-lt"/>
                <a:ea typeface="MS Mincho" panose="02020609040205080304" pitchFamily="49" charset="-128"/>
                <a:cs typeface="Times New Roman" panose="02020603050405020304" pitchFamily="18" charset="0"/>
              </a:rPr>
              <a:t>Branding with WE Finance Code Logo </a:t>
            </a:r>
          </a:p>
        </p:txBody>
      </p:sp>
      <p:grpSp>
        <p:nvGrpSpPr>
          <p:cNvPr id="6" name="Group 5">
            <a:extLst>
              <a:ext uri="{FF2B5EF4-FFF2-40B4-BE49-F238E27FC236}">
                <a16:creationId xmlns:a16="http://schemas.microsoft.com/office/drawing/2014/main" id="{78B068FC-7F12-560E-8447-7B62B922B271}"/>
              </a:ext>
            </a:extLst>
          </p:cNvPr>
          <p:cNvGrpSpPr/>
          <p:nvPr/>
        </p:nvGrpSpPr>
        <p:grpSpPr>
          <a:xfrm>
            <a:off x="640950" y="5831665"/>
            <a:ext cx="5188350" cy="614249"/>
            <a:chOff x="772418" y="6155089"/>
            <a:chExt cx="2283250" cy="455663"/>
          </a:xfrm>
        </p:grpSpPr>
        <p:sp>
          <p:nvSpPr>
            <p:cNvPr id="7" name="Rectangle 6">
              <a:extLst>
                <a:ext uri="{FF2B5EF4-FFF2-40B4-BE49-F238E27FC236}">
                  <a16:creationId xmlns:a16="http://schemas.microsoft.com/office/drawing/2014/main" id="{EEE4AC9D-E3D7-64C5-EF81-2329B4ACF815}"/>
                </a:ext>
              </a:extLst>
            </p:cNvPr>
            <p:cNvSpPr/>
            <p:nvPr/>
          </p:nvSpPr>
          <p:spPr>
            <a:xfrm>
              <a:off x="772418" y="6155089"/>
              <a:ext cx="2283250" cy="451413"/>
            </a:xfrm>
            <a:prstGeom prst="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9300" indent="-285750">
                <a:buFont typeface="Wingdings" panose="05000000000000000000" pitchFamily="2" charset="2"/>
                <a:buChar char="q"/>
              </a:pPr>
              <a:r>
                <a:rPr lang="en-US" sz="1400" b="1" dirty="0">
                  <a:solidFill>
                    <a:schemeClr val="accent2">
                      <a:lumMod val="50000"/>
                    </a:schemeClr>
                  </a:solidFill>
                </a:rPr>
                <a:t>Media &amp; Branding Toolkit</a:t>
              </a:r>
            </a:p>
            <a:p>
              <a:pPr marL="749300" indent="-285750">
                <a:buFont typeface="Wingdings" panose="05000000000000000000" pitchFamily="2" charset="2"/>
                <a:buChar char="q"/>
              </a:pPr>
              <a:r>
                <a:rPr lang="en-US" sz="1400" b="1" dirty="0">
                  <a:solidFill>
                    <a:schemeClr val="accent2">
                      <a:lumMod val="50000"/>
                    </a:schemeClr>
                  </a:solidFill>
                </a:rPr>
                <a:t>Global Peer Learning Networks  </a:t>
              </a:r>
            </a:p>
          </p:txBody>
        </p:sp>
        <p:pic>
          <p:nvPicPr>
            <p:cNvPr id="8" name="Graphic 7" descr="Tools with solid fill">
              <a:extLst>
                <a:ext uri="{FF2B5EF4-FFF2-40B4-BE49-F238E27FC236}">
                  <a16:creationId xmlns:a16="http://schemas.microsoft.com/office/drawing/2014/main" id="{C47322CF-FB3B-C2BB-A58B-EE3CAF0E76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2418" y="6196959"/>
              <a:ext cx="254473" cy="413793"/>
            </a:xfrm>
            <a:prstGeom prst="rect">
              <a:avLst/>
            </a:prstGeom>
          </p:spPr>
        </p:pic>
      </p:grpSp>
    </p:spTree>
    <p:extLst>
      <p:ext uri="{BB962C8B-B14F-4D97-AF65-F5344CB8AC3E}">
        <p14:creationId xmlns:p14="http://schemas.microsoft.com/office/powerpoint/2010/main" val="1722721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BB10FF-75D4-893C-ED4E-013CBE68F64E}"/>
              </a:ext>
            </a:extLst>
          </p:cNvPr>
          <p:cNvSpPr>
            <a:spLocks noGrp="1"/>
          </p:cNvSpPr>
          <p:nvPr>
            <p:ph type="title"/>
          </p:nvPr>
        </p:nvSpPr>
        <p:spPr>
          <a:xfrm>
            <a:off x="830517" y="-24879"/>
            <a:ext cx="11010171" cy="1046375"/>
          </a:xfrm>
        </p:spPr>
        <p:txBody>
          <a:bodyPr vert="horz">
            <a:normAutofit/>
          </a:bodyPr>
          <a:lstStyle/>
          <a:p>
            <a:r>
              <a:rPr lang="en-US" sz="2800" dirty="0"/>
              <a:t>Onboarding Process </a:t>
            </a:r>
          </a:p>
        </p:txBody>
      </p:sp>
      <p:cxnSp>
        <p:nvCxnSpPr>
          <p:cNvPr id="4" name="Straight Connector 3">
            <a:extLst>
              <a:ext uri="{FF2B5EF4-FFF2-40B4-BE49-F238E27FC236}">
                <a16:creationId xmlns:a16="http://schemas.microsoft.com/office/drawing/2014/main" id="{88C41C41-3549-C6A8-FB26-BC79E37BAE9D}"/>
              </a:ext>
            </a:extLst>
          </p:cNvPr>
          <p:cNvCxnSpPr/>
          <p:nvPr/>
        </p:nvCxnSpPr>
        <p:spPr>
          <a:xfrm>
            <a:off x="772417" y="88134"/>
            <a:ext cx="0" cy="8654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D65D3D6-EC42-F370-743C-3E335C0F9B1D}"/>
              </a:ext>
            </a:extLst>
          </p:cNvPr>
          <p:cNvSpPr txBox="1"/>
          <p:nvPr/>
        </p:nvSpPr>
        <p:spPr>
          <a:xfrm>
            <a:off x="66748" y="251498"/>
            <a:ext cx="7518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bg1">
                    <a:lumMod val="85000"/>
                  </a:schemeClr>
                </a:solidFill>
                <a:latin typeface="Helvetica"/>
              </a:rPr>
              <a:t>4B</a:t>
            </a:r>
            <a:endPar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endParaRPr>
          </a:p>
        </p:txBody>
      </p:sp>
      <p:sp>
        <p:nvSpPr>
          <p:cNvPr id="12" name="TextBox 11">
            <a:extLst>
              <a:ext uri="{FF2B5EF4-FFF2-40B4-BE49-F238E27FC236}">
                <a16:creationId xmlns:a16="http://schemas.microsoft.com/office/drawing/2014/main" id="{BC5A489C-EE08-BF44-2B70-2F9CAC28D3E8}"/>
              </a:ext>
            </a:extLst>
          </p:cNvPr>
          <p:cNvSpPr txBox="1"/>
          <p:nvPr/>
        </p:nvSpPr>
        <p:spPr>
          <a:xfrm>
            <a:off x="6832600" y="1957040"/>
            <a:ext cx="4863369" cy="4589077"/>
          </a:xfrm>
          <a:prstGeom prst="rect">
            <a:avLst/>
          </a:prstGeom>
          <a:solidFill>
            <a:schemeClr val="accent4">
              <a:lumMod val="20000"/>
              <a:lumOff val="80000"/>
            </a:schemeClr>
          </a:solidFill>
        </p:spPr>
        <p:txBody>
          <a:bodyPr wrap="square">
            <a:spAutoFit/>
          </a:bodyPr>
          <a:lstStyle/>
          <a:p>
            <a:pPr marR="0" lvl="0">
              <a:lnSpc>
                <a:spcPct val="115000"/>
              </a:lnSpc>
              <a:spcBef>
                <a:spcPts val="500"/>
              </a:spcBef>
              <a:spcAft>
                <a:spcPts val="0"/>
              </a:spcAft>
              <a:tabLst>
                <a:tab pos="1200150" algn="l"/>
              </a:tabLst>
            </a:pPr>
            <a:r>
              <a:rPr lang="en-US" b="1" dirty="0">
                <a:effectLst/>
                <a:ea typeface="MS Mincho" panose="02020609040205080304" pitchFamily="49" charset="-128"/>
                <a:cs typeface="Times New Roman" panose="02020603050405020304" pitchFamily="18" charset="0"/>
              </a:rPr>
              <a:t>Onboarding Form</a:t>
            </a:r>
          </a:p>
          <a:p>
            <a:pPr marL="285750" marR="0" lvl="0" indent="-285750">
              <a:lnSpc>
                <a:spcPct val="115000"/>
              </a:lnSpc>
              <a:spcBef>
                <a:spcPts val="500"/>
              </a:spcBef>
              <a:spcAft>
                <a:spcPts val="0"/>
              </a:spcAft>
              <a:buFont typeface="Wingdings" panose="05000000000000000000" pitchFamily="2" charset="2"/>
              <a:buChar char="§"/>
              <a:tabLst>
                <a:tab pos="1200150" algn="l"/>
              </a:tabLst>
            </a:pPr>
            <a:r>
              <a:rPr lang="en-US" b="1" dirty="0">
                <a:effectLst/>
                <a:ea typeface="MS Mincho" panose="02020609040205080304" pitchFamily="49" charset="-128"/>
                <a:cs typeface="Times New Roman" panose="02020603050405020304" pitchFamily="18" charset="0"/>
              </a:rPr>
              <a:t>Institutional information	</a:t>
            </a:r>
            <a:endParaRPr lang="en-US" dirty="0">
              <a:effectLst/>
              <a:ea typeface="MS Mincho" panose="02020609040205080304" pitchFamily="49" charset="-128"/>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1200150" algn="l"/>
              </a:tabLst>
            </a:pPr>
            <a:r>
              <a:rPr lang="en-US" b="1" dirty="0">
                <a:effectLst/>
                <a:ea typeface="MS Mincho" panose="02020609040205080304" pitchFamily="49" charset="-128"/>
                <a:cs typeface="Times New Roman" panose="02020603050405020304" pitchFamily="18" charset="0"/>
              </a:rPr>
              <a:t>Leadership:</a:t>
            </a:r>
            <a:r>
              <a:rPr lang="en-US" dirty="0">
                <a:effectLst/>
                <a:ea typeface="MS Mincho" panose="02020609040205080304" pitchFamily="49" charset="-128"/>
                <a:cs typeface="Times New Roman" panose="02020603050405020304" pitchFamily="18" charset="0"/>
              </a:rPr>
              <a:t>  </a:t>
            </a:r>
            <a:r>
              <a:rPr lang="en-US" dirty="0">
                <a:ea typeface="MS Mincho" panose="02020609040205080304" pitchFamily="49" charset="-128"/>
                <a:cs typeface="Times New Roman" panose="02020603050405020304" pitchFamily="18" charset="0"/>
              </a:rPr>
              <a:t>Contact </a:t>
            </a:r>
            <a:r>
              <a:rPr lang="en-US" dirty="0">
                <a:effectLst/>
                <a:ea typeface="MS Mincho" panose="02020609040205080304" pitchFamily="49" charset="-128"/>
                <a:cs typeface="Times New Roman" panose="02020603050405020304" pitchFamily="18" charset="0"/>
              </a:rPr>
              <a:t>of the organization’s Code champion, as well as other contacts</a:t>
            </a:r>
          </a:p>
          <a:p>
            <a:pPr marL="342900" marR="0" lvl="0" indent="-342900">
              <a:lnSpc>
                <a:spcPct val="115000"/>
              </a:lnSpc>
              <a:spcBef>
                <a:spcPts val="0"/>
              </a:spcBef>
              <a:spcAft>
                <a:spcPts val="0"/>
              </a:spcAft>
              <a:buFont typeface="Wingdings" panose="05000000000000000000" pitchFamily="2" charset="2"/>
              <a:buChar char="§"/>
              <a:tabLst>
                <a:tab pos="1200150" algn="l"/>
              </a:tabLst>
            </a:pPr>
            <a:r>
              <a:rPr lang="en-US" b="1" dirty="0">
                <a:effectLst/>
                <a:ea typeface="MS Mincho" panose="02020609040205080304" pitchFamily="49" charset="-128"/>
                <a:cs typeface="Times New Roman" panose="02020603050405020304" pitchFamily="18" charset="0"/>
              </a:rPr>
              <a:t>Action: </a:t>
            </a:r>
            <a:r>
              <a:rPr lang="en-US" dirty="0">
                <a:effectLst/>
                <a:ea typeface="MS Mincho" panose="02020609040205080304" pitchFamily="49" charset="-128"/>
                <a:cs typeface="Times New Roman" panose="02020603050405020304" pitchFamily="18" charset="0"/>
              </a:rPr>
              <a:t>Description, key milestones, and expected outcomes for action commitments</a:t>
            </a:r>
          </a:p>
          <a:p>
            <a:pPr marL="342900" marR="0" lvl="0" indent="-342900">
              <a:lnSpc>
                <a:spcPct val="115000"/>
              </a:lnSpc>
              <a:spcBef>
                <a:spcPts val="0"/>
              </a:spcBef>
              <a:spcAft>
                <a:spcPts val="0"/>
              </a:spcAft>
              <a:buFont typeface="Wingdings" panose="05000000000000000000" pitchFamily="2" charset="2"/>
              <a:buChar char="§"/>
              <a:tabLst>
                <a:tab pos="1200150" algn="l"/>
              </a:tabLst>
            </a:pPr>
            <a:r>
              <a:rPr lang="en-US" b="1" dirty="0">
                <a:effectLst/>
                <a:ea typeface="MS Mincho" panose="02020609040205080304" pitchFamily="49" charset="-128"/>
                <a:cs typeface="Times New Roman" panose="02020603050405020304" pitchFamily="18" charset="0"/>
              </a:rPr>
              <a:t>Data:  </a:t>
            </a:r>
          </a:p>
          <a:p>
            <a:pPr marL="800100" lvl="1" indent="-342900">
              <a:lnSpc>
                <a:spcPct val="115000"/>
              </a:lnSpc>
              <a:buFont typeface="Arial" panose="020B0604020202020204" pitchFamily="34" charset="0"/>
              <a:buChar char="•"/>
              <a:tabLst>
                <a:tab pos="1200150" algn="l"/>
              </a:tabLst>
            </a:pPr>
            <a:r>
              <a:rPr lang="en-US" dirty="0">
                <a:effectLst/>
                <a:ea typeface="MS Mincho" panose="02020609040205080304" pitchFamily="49" charset="-128"/>
                <a:cs typeface="Times New Roman" panose="02020603050405020304" pitchFamily="18" charset="0"/>
              </a:rPr>
              <a:t>Definitions to be used (for women-led enterprise, microenterprise, SMEs)</a:t>
            </a:r>
          </a:p>
          <a:p>
            <a:pPr marL="800100" lvl="1" indent="-342900">
              <a:lnSpc>
                <a:spcPct val="115000"/>
              </a:lnSpc>
              <a:buFont typeface="Arial" panose="020B0604020202020204" pitchFamily="34" charset="0"/>
              <a:buChar char="•"/>
              <a:tabLst>
                <a:tab pos="1200150" algn="l"/>
              </a:tabLst>
            </a:pPr>
            <a:r>
              <a:rPr lang="en-US" dirty="0">
                <a:effectLst/>
                <a:ea typeface="MS Mincho" panose="02020609040205080304" pitchFamily="49" charset="-128"/>
                <a:cs typeface="Times New Roman" panose="02020603050405020304" pitchFamily="18" charset="0"/>
              </a:rPr>
              <a:t>Timeline for reporting on key indicators</a:t>
            </a:r>
          </a:p>
          <a:p>
            <a:pPr marL="800100" lvl="1" indent="-342900">
              <a:lnSpc>
                <a:spcPct val="115000"/>
              </a:lnSpc>
              <a:buFont typeface="Arial" panose="020B0604020202020204" pitchFamily="34" charset="0"/>
              <a:buChar char="•"/>
              <a:tabLst>
                <a:tab pos="1200150" algn="l"/>
              </a:tabLst>
            </a:pPr>
            <a:r>
              <a:rPr lang="en-US" dirty="0">
                <a:effectLst/>
                <a:ea typeface="MS Mincho" panose="02020609040205080304" pitchFamily="49" charset="-128"/>
                <a:cs typeface="Times New Roman" panose="02020603050405020304" pitchFamily="18" charset="0"/>
              </a:rPr>
              <a:t>Any available baseline data on core indicators should be collected</a:t>
            </a:r>
          </a:p>
        </p:txBody>
      </p:sp>
      <p:sp>
        <p:nvSpPr>
          <p:cNvPr id="14" name="TextBox 13">
            <a:extLst>
              <a:ext uri="{FF2B5EF4-FFF2-40B4-BE49-F238E27FC236}">
                <a16:creationId xmlns:a16="http://schemas.microsoft.com/office/drawing/2014/main" id="{DA8F1BE8-029D-1428-378B-BB8CB623D793}"/>
              </a:ext>
            </a:extLst>
          </p:cNvPr>
          <p:cNvSpPr txBox="1"/>
          <p:nvPr/>
        </p:nvSpPr>
        <p:spPr>
          <a:xfrm>
            <a:off x="293823" y="1143561"/>
            <a:ext cx="11604354" cy="923330"/>
          </a:xfrm>
          <a:prstGeom prst="rect">
            <a:avLst/>
          </a:prstGeom>
          <a:noFill/>
        </p:spPr>
        <p:txBody>
          <a:bodyPr wrap="square">
            <a:spAutoFit/>
          </a:bodyPr>
          <a:lstStyle/>
          <a:p>
            <a:r>
              <a:rPr lang="en-US" sz="1800" dirty="0">
                <a:effectLst/>
                <a:ea typeface="MS Mincho" panose="02020609040205080304" pitchFamily="49" charset="-128"/>
              </a:rPr>
              <a:t>An efficient digital process should be established by the Coordinator to onboard as many signatories as possible, and to track the commitments they have made over time.  </a:t>
            </a:r>
          </a:p>
          <a:p>
            <a:endParaRPr lang="en-US" dirty="0"/>
          </a:p>
        </p:txBody>
      </p:sp>
      <p:grpSp>
        <p:nvGrpSpPr>
          <p:cNvPr id="3" name="Group 2">
            <a:extLst>
              <a:ext uri="{FF2B5EF4-FFF2-40B4-BE49-F238E27FC236}">
                <a16:creationId xmlns:a16="http://schemas.microsoft.com/office/drawing/2014/main" id="{C132ADA4-236D-8156-51AF-6280F4155338}"/>
              </a:ext>
            </a:extLst>
          </p:cNvPr>
          <p:cNvGrpSpPr/>
          <p:nvPr/>
        </p:nvGrpSpPr>
        <p:grpSpPr>
          <a:xfrm>
            <a:off x="640950" y="5679357"/>
            <a:ext cx="5793323" cy="766558"/>
            <a:chOff x="772418" y="6155089"/>
            <a:chExt cx="2549482" cy="455663"/>
          </a:xfrm>
        </p:grpSpPr>
        <p:sp>
          <p:nvSpPr>
            <p:cNvPr id="7" name="Rectangle 6">
              <a:extLst>
                <a:ext uri="{FF2B5EF4-FFF2-40B4-BE49-F238E27FC236}">
                  <a16:creationId xmlns:a16="http://schemas.microsoft.com/office/drawing/2014/main" id="{38EC2ED7-9A4B-1C85-6C1E-AABF8EE9A2E2}"/>
                </a:ext>
              </a:extLst>
            </p:cNvPr>
            <p:cNvSpPr/>
            <p:nvPr/>
          </p:nvSpPr>
          <p:spPr>
            <a:xfrm>
              <a:off x="772418" y="6155089"/>
              <a:ext cx="2549482" cy="451413"/>
            </a:xfrm>
            <a:prstGeom prst="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9300" indent="-285750">
                <a:buFont typeface="Wingdings" panose="05000000000000000000" pitchFamily="2" charset="2"/>
                <a:buChar char="ü"/>
              </a:pPr>
              <a:r>
                <a:rPr lang="en-US" sz="1400" b="1" dirty="0">
                  <a:solidFill>
                    <a:schemeClr val="accent2">
                      <a:lumMod val="50000"/>
                    </a:schemeClr>
                  </a:solidFill>
                </a:rPr>
                <a:t>Commitment Mechanism: Letter, Menu, Instructions</a:t>
              </a:r>
            </a:p>
            <a:p>
              <a:pPr marL="749300" indent="-285750">
                <a:buFont typeface="Wingdings" panose="05000000000000000000" pitchFamily="2" charset="2"/>
                <a:buChar char="ü"/>
              </a:pPr>
              <a:r>
                <a:rPr lang="en-US" sz="1400" b="1" dirty="0">
                  <a:solidFill>
                    <a:schemeClr val="accent2">
                      <a:lumMod val="50000"/>
                    </a:schemeClr>
                  </a:solidFill>
                </a:rPr>
                <a:t>Onboarding Form for FSPs </a:t>
              </a:r>
            </a:p>
            <a:p>
              <a:pPr marL="749300" indent="-285750">
                <a:buFont typeface="Wingdings" panose="05000000000000000000" pitchFamily="2" charset="2"/>
                <a:buChar char="ü"/>
              </a:pPr>
              <a:r>
                <a:rPr lang="en-US" sz="1400" b="1" dirty="0">
                  <a:solidFill>
                    <a:schemeClr val="accent2">
                      <a:lumMod val="50000"/>
                    </a:schemeClr>
                  </a:solidFill>
                </a:rPr>
                <a:t>Onboarding Form for other signatories </a:t>
              </a:r>
            </a:p>
          </p:txBody>
        </p:sp>
        <p:pic>
          <p:nvPicPr>
            <p:cNvPr id="8" name="Graphic 7" descr="Tools with solid fill">
              <a:extLst>
                <a:ext uri="{FF2B5EF4-FFF2-40B4-BE49-F238E27FC236}">
                  <a16:creationId xmlns:a16="http://schemas.microsoft.com/office/drawing/2014/main" id="{67370F09-647F-B0F4-B966-5CC2B6EBE5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2418" y="6196959"/>
              <a:ext cx="215287" cy="413793"/>
            </a:xfrm>
            <a:prstGeom prst="rect">
              <a:avLst/>
            </a:prstGeom>
          </p:spPr>
        </p:pic>
      </p:grpSp>
      <p:sp>
        <p:nvSpPr>
          <p:cNvPr id="13" name="Teardrop 12">
            <a:extLst>
              <a:ext uri="{FF2B5EF4-FFF2-40B4-BE49-F238E27FC236}">
                <a16:creationId xmlns:a16="http://schemas.microsoft.com/office/drawing/2014/main" id="{58E3BAEB-50F7-45DB-EB43-36A1AA219012}"/>
              </a:ext>
            </a:extLst>
          </p:cNvPr>
          <p:cNvSpPr/>
          <p:nvPr/>
        </p:nvSpPr>
        <p:spPr>
          <a:xfrm>
            <a:off x="592273" y="2371642"/>
            <a:ext cx="452623" cy="463568"/>
          </a:xfrm>
          <a:prstGeom prst="teardrop">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20" name="Teardrop 19">
            <a:extLst>
              <a:ext uri="{FF2B5EF4-FFF2-40B4-BE49-F238E27FC236}">
                <a16:creationId xmlns:a16="http://schemas.microsoft.com/office/drawing/2014/main" id="{584C1004-3494-5E1E-018C-486F3770C706}"/>
              </a:ext>
            </a:extLst>
          </p:cNvPr>
          <p:cNvSpPr/>
          <p:nvPr/>
        </p:nvSpPr>
        <p:spPr>
          <a:xfrm>
            <a:off x="592273" y="3088967"/>
            <a:ext cx="452623" cy="463568"/>
          </a:xfrm>
          <a:prstGeom prst="teardrop">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23" name="Teardrop 22">
            <a:extLst>
              <a:ext uri="{FF2B5EF4-FFF2-40B4-BE49-F238E27FC236}">
                <a16:creationId xmlns:a16="http://schemas.microsoft.com/office/drawing/2014/main" id="{8860AF98-7788-BC13-DFE5-AAAA3F15B0F7}"/>
              </a:ext>
            </a:extLst>
          </p:cNvPr>
          <p:cNvSpPr/>
          <p:nvPr/>
        </p:nvSpPr>
        <p:spPr>
          <a:xfrm>
            <a:off x="598588" y="3800030"/>
            <a:ext cx="452623" cy="463568"/>
          </a:xfrm>
          <a:prstGeom prst="teardrop">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24" name="TextBox 23">
            <a:extLst>
              <a:ext uri="{FF2B5EF4-FFF2-40B4-BE49-F238E27FC236}">
                <a16:creationId xmlns:a16="http://schemas.microsoft.com/office/drawing/2014/main" id="{E70EEB39-8EBE-8B96-7212-204F8058E639}"/>
              </a:ext>
            </a:extLst>
          </p:cNvPr>
          <p:cNvSpPr txBox="1"/>
          <p:nvPr/>
        </p:nvSpPr>
        <p:spPr>
          <a:xfrm>
            <a:off x="1125822" y="2277233"/>
            <a:ext cx="4217166" cy="3046988"/>
          </a:xfrm>
          <a:prstGeom prst="rect">
            <a:avLst/>
          </a:prstGeom>
          <a:noFill/>
        </p:spPr>
        <p:txBody>
          <a:bodyPr wrap="square">
            <a:spAutoFit/>
          </a:bodyPr>
          <a:lstStyle/>
          <a:p>
            <a:pPr marR="0" lvl="0">
              <a:spcBef>
                <a:spcPts val="1200"/>
              </a:spcBef>
              <a:spcAft>
                <a:spcPts val="0"/>
              </a:spcAft>
              <a:tabLst>
                <a:tab pos="1200150" algn="l"/>
              </a:tabLst>
            </a:pPr>
            <a:r>
              <a:rPr lang="en-US" b="1" dirty="0">
                <a:ea typeface="MS Mincho" panose="02020609040205080304" pitchFamily="49" charset="-128"/>
                <a:cs typeface="Times New Roman" panose="02020603050405020304" pitchFamily="18" charset="0"/>
              </a:rPr>
              <a:t>Signatory</a:t>
            </a:r>
            <a:r>
              <a:rPr lang="en-US" dirty="0">
                <a:ea typeface="MS Mincho" panose="02020609040205080304" pitchFamily="49" charset="-128"/>
                <a:cs typeface="Times New Roman" panose="02020603050405020304" pitchFamily="18" charset="0"/>
              </a:rPr>
              <a:t> submits commitment, including checklist of potential actions </a:t>
            </a:r>
          </a:p>
          <a:p>
            <a:pPr marR="0" lvl="0">
              <a:spcBef>
                <a:spcPts val="1200"/>
              </a:spcBef>
              <a:spcAft>
                <a:spcPts val="0"/>
              </a:spcAft>
              <a:tabLst>
                <a:tab pos="1200150" algn="l"/>
              </a:tabLst>
            </a:pPr>
            <a:r>
              <a:rPr lang="en-US" b="1" dirty="0">
                <a:effectLst/>
                <a:ea typeface="MS Mincho" panose="02020609040205080304" pitchFamily="49" charset="-128"/>
                <a:cs typeface="Times New Roman" panose="02020603050405020304" pitchFamily="18" charset="0"/>
              </a:rPr>
              <a:t>Signatory</a:t>
            </a:r>
            <a:r>
              <a:rPr lang="en-US" dirty="0">
                <a:effectLst/>
                <a:ea typeface="MS Mincho" panose="02020609040205080304" pitchFamily="49" charset="-128"/>
                <a:cs typeface="Times New Roman" panose="02020603050405020304" pitchFamily="18" charset="0"/>
              </a:rPr>
              <a:t> completes onboarding form within 1-2 months</a:t>
            </a:r>
          </a:p>
          <a:p>
            <a:pPr marR="0" lvl="0">
              <a:spcBef>
                <a:spcPts val="1200"/>
              </a:spcBef>
              <a:spcAft>
                <a:spcPts val="0"/>
              </a:spcAft>
              <a:tabLst>
                <a:tab pos="1200150" algn="l"/>
              </a:tabLst>
            </a:pPr>
            <a:r>
              <a:rPr lang="en-US" sz="200" dirty="0">
                <a:effectLst/>
                <a:ea typeface="MS Mincho" panose="02020609040205080304" pitchFamily="49" charset="-128"/>
                <a:cs typeface="Times New Roman" panose="02020603050405020304" pitchFamily="18" charset="0"/>
              </a:rPr>
              <a:t> </a:t>
            </a:r>
            <a:r>
              <a:rPr lang="en-US" b="1" dirty="0">
                <a:ea typeface="MS Mincho" panose="02020609040205080304" pitchFamily="49" charset="-128"/>
                <a:cs typeface="Times New Roman" panose="02020603050405020304" pitchFamily="18" charset="0"/>
              </a:rPr>
              <a:t>Coordinator</a:t>
            </a:r>
            <a:r>
              <a:rPr lang="en-US" dirty="0">
                <a:ea typeface="MS Mincho" panose="02020609040205080304" pitchFamily="49" charset="-128"/>
                <a:cs typeface="Times New Roman" panose="02020603050405020304" pitchFamily="18" charset="0"/>
              </a:rPr>
              <a:t> validates that submission meets minimum criteria and includes Signatory in public list </a:t>
            </a:r>
          </a:p>
          <a:p>
            <a:pPr marR="0" lvl="0">
              <a:spcBef>
                <a:spcPts val="1200"/>
              </a:spcBef>
              <a:spcAft>
                <a:spcPts val="0"/>
              </a:spcAft>
              <a:tabLst>
                <a:tab pos="1200150" algn="l"/>
              </a:tabLst>
            </a:pPr>
            <a:r>
              <a:rPr lang="en-US" b="1" dirty="0">
                <a:ea typeface="MS Mincho" panose="02020609040205080304" pitchFamily="49" charset="-128"/>
                <a:cs typeface="Times New Roman" panose="02020603050405020304" pitchFamily="18" charset="0"/>
              </a:rPr>
              <a:t>Signatory</a:t>
            </a:r>
            <a:r>
              <a:rPr lang="en-US" dirty="0">
                <a:ea typeface="MS Mincho" panose="02020609040205080304" pitchFamily="49" charset="-128"/>
                <a:cs typeface="Times New Roman" panose="02020603050405020304" pitchFamily="18" charset="0"/>
              </a:rPr>
              <a:t> provides first year of data one year from signature</a:t>
            </a:r>
            <a:endParaRPr lang="en-US" dirty="0">
              <a:effectLst/>
              <a:ea typeface="MS Mincho" panose="02020609040205080304" pitchFamily="49" charset="-128"/>
              <a:cs typeface="Times New Roman" panose="02020603050405020304" pitchFamily="18" charset="0"/>
            </a:endParaRPr>
          </a:p>
        </p:txBody>
      </p:sp>
      <p:sp>
        <p:nvSpPr>
          <p:cNvPr id="25" name="Teardrop 24">
            <a:extLst>
              <a:ext uri="{FF2B5EF4-FFF2-40B4-BE49-F238E27FC236}">
                <a16:creationId xmlns:a16="http://schemas.microsoft.com/office/drawing/2014/main" id="{55271433-AC0C-3B22-C687-8E1093626221}"/>
              </a:ext>
            </a:extLst>
          </p:cNvPr>
          <p:cNvSpPr/>
          <p:nvPr/>
        </p:nvSpPr>
        <p:spPr>
          <a:xfrm>
            <a:off x="592272" y="4739693"/>
            <a:ext cx="452623" cy="463568"/>
          </a:xfrm>
          <a:prstGeom prst="teardrop">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27" name="TextBox 26">
            <a:extLst>
              <a:ext uri="{FF2B5EF4-FFF2-40B4-BE49-F238E27FC236}">
                <a16:creationId xmlns:a16="http://schemas.microsoft.com/office/drawing/2014/main" id="{6790EA09-8578-75C9-690E-D741E5C3BDFA}"/>
              </a:ext>
            </a:extLst>
          </p:cNvPr>
          <p:cNvSpPr txBox="1"/>
          <p:nvPr/>
        </p:nvSpPr>
        <p:spPr>
          <a:xfrm>
            <a:off x="293823" y="1845248"/>
            <a:ext cx="6140450" cy="646331"/>
          </a:xfrm>
          <a:prstGeom prst="rect">
            <a:avLst/>
          </a:prstGeom>
          <a:noFill/>
        </p:spPr>
        <p:txBody>
          <a:bodyPr wrap="square">
            <a:spAutoFit/>
          </a:bodyPr>
          <a:lstStyle/>
          <a:p>
            <a:r>
              <a:rPr lang="en-US" b="1" dirty="0">
                <a:ea typeface="MS Mincho" panose="02020609040205080304" pitchFamily="49" charset="-128"/>
                <a:cs typeface="Times New Roman" panose="02020603050405020304" pitchFamily="18" charset="0"/>
              </a:rPr>
              <a:t>Onboarding Process</a:t>
            </a:r>
          </a:p>
          <a:p>
            <a:r>
              <a:rPr lang="en-US" b="1" dirty="0">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2099205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BB10FF-75D4-893C-ED4E-013CBE68F64E}"/>
              </a:ext>
            </a:extLst>
          </p:cNvPr>
          <p:cNvSpPr>
            <a:spLocks noGrp="1"/>
          </p:cNvSpPr>
          <p:nvPr>
            <p:ph type="title"/>
          </p:nvPr>
        </p:nvSpPr>
        <p:spPr>
          <a:xfrm>
            <a:off x="830517" y="-24879"/>
            <a:ext cx="11010171" cy="1046375"/>
          </a:xfrm>
        </p:spPr>
        <p:txBody>
          <a:bodyPr vert="horz">
            <a:normAutofit/>
          </a:bodyPr>
          <a:lstStyle/>
          <a:p>
            <a:r>
              <a:rPr lang="en-US" sz="2800" dirty="0"/>
              <a:t>Launch Code </a:t>
            </a:r>
          </a:p>
        </p:txBody>
      </p:sp>
      <p:cxnSp>
        <p:nvCxnSpPr>
          <p:cNvPr id="4" name="Straight Connector 3">
            <a:extLst>
              <a:ext uri="{FF2B5EF4-FFF2-40B4-BE49-F238E27FC236}">
                <a16:creationId xmlns:a16="http://schemas.microsoft.com/office/drawing/2014/main" id="{88C41C41-3549-C6A8-FB26-BC79E37BAE9D}"/>
              </a:ext>
            </a:extLst>
          </p:cNvPr>
          <p:cNvCxnSpPr/>
          <p:nvPr/>
        </p:nvCxnSpPr>
        <p:spPr>
          <a:xfrm>
            <a:off x="772417" y="88134"/>
            <a:ext cx="0" cy="8654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D65D3D6-EC42-F370-743C-3E335C0F9B1D}"/>
              </a:ext>
            </a:extLst>
          </p:cNvPr>
          <p:cNvSpPr txBox="1"/>
          <p:nvPr/>
        </p:nvSpPr>
        <p:spPr>
          <a:xfrm>
            <a:off x="66748" y="251498"/>
            <a:ext cx="7518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bg1">
                    <a:lumMod val="85000"/>
                  </a:schemeClr>
                </a:solidFill>
                <a:latin typeface="Helvetica"/>
              </a:rPr>
              <a:t>4C</a:t>
            </a:r>
            <a:endPar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endParaRPr>
          </a:p>
        </p:txBody>
      </p:sp>
      <p:sp>
        <p:nvSpPr>
          <p:cNvPr id="14" name="TextBox 13">
            <a:extLst>
              <a:ext uri="{FF2B5EF4-FFF2-40B4-BE49-F238E27FC236}">
                <a16:creationId xmlns:a16="http://schemas.microsoft.com/office/drawing/2014/main" id="{DA8F1BE8-029D-1428-378B-BB8CB623D793}"/>
              </a:ext>
            </a:extLst>
          </p:cNvPr>
          <p:cNvSpPr txBox="1"/>
          <p:nvPr/>
        </p:nvSpPr>
        <p:spPr>
          <a:xfrm>
            <a:off x="293823" y="1143561"/>
            <a:ext cx="11604354" cy="923330"/>
          </a:xfrm>
          <a:prstGeom prst="rect">
            <a:avLst/>
          </a:prstGeom>
          <a:noFill/>
        </p:spPr>
        <p:txBody>
          <a:bodyPr wrap="square">
            <a:spAutoFit/>
          </a:bodyPr>
          <a:lstStyle/>
          <a:p>
            <a:r>
              <a:rPr lang="en-US" sz="1800" dirty="0">
                <a:effectLst/>
                <a:ea typeface="MS Mincho" panose="02020609040205080304" pitchFamily="49" charset="-128"/>
              </a:rPr>
              <a:t>A Launch Event can bring together the financial sector ecosystem to talk about the need for leadership, data and action to support women entrpreneurs, and encourage entities to sign onto the Code.  </a:t>
            </a:r>
          </a:p>
          <a:p>
            <a:endParaRPr lang="en-US" dirty="0"/>
          </a:p>
        </p:txBody>
      </p:sp>
      <p:grpSp>
        <p:nvGrpSpPr>
          <p:cNvPr id="3" name="Group 2">
            <a:extLst>
              <a:ext uri="{FF2B5EF4-FFF2-40B4-BE49-F238E27FC236}">
                <a16:creationId xmlns:a16="http://schemas.microsoft.com/office/drawing/2014/main" id="{C132ADA4-236D-8156-51AF-6280F4155338}"/>
              </a:ext>
            </a:extLst>
          </p:cNvPr>
          <p:cNvGrpSpPr/>
          <p:nvPr/>
        </p:nvGrpSpPr>
        <p:grpSpPr>
          <a:xfrm>
            <a:off x="8258580" y="2038076"/>
            <a:ext cx="3639597" cy="614250"/>
            <a:chOff x="772418" y="6155088"/>
            <a:chExt cx="2283250" cy="455664"/>
          </a:xfrm>
        </p:grpSpPr>
        <p:sp>
          <p:nvSpPr>
            <p:cNvPr id="7" name="Rectangle 6">
              <a:extLst>
                <a:ext uri="{FF2B5EF4-FFF2-40B4-BE49-F238E27FC236}">
                  <a16:creationId xmlns:a16="http://schemas.microsoft.com/office/drawing/2014/main" id="{38EC2ED7-9A4B-1C85-6C1E-AABF8EE9A2E2}"/>
                </a:ext>
              </a:extLst>
            </p:cNvPr>
            <p:cNvSpPr/>
            <p:nvPr/>
          </p:nvSpPr>
          <p:spPr>
            <a:xfrm>
              <a:off x="772418" y="6155088"/>
              <a:ext cx="2283250" cy="451413"/>
            </a:xfrm>
            <a:prstGeom prst="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9300" indent="-285750">
                <a:buFont typeface="Wingdings" panose="05000000000000000000" pitchFamily="2" charset="2"/>
                <a:buChar char="q"/>
              </a:pPr>
              <a:r>
                <a:rPr lang="en-US" sz="1400" b="1" dirty="0">
                  <a:solidFill>
                    <a:schemeClr val="accent2">
                      <a:lumMod val="50000"/>
                    </a:schemeClr>
                  </a:solidFill>
                </a:rPr>
                <a:t>Launch Event Template </a:t>
              </a:r>
            </a:p>
            <a:p>
              <a:pPr marL="749300" indent="-285750">
                <a:buFont typeface="Wingdings" panose="05000000000000000000" pitchFamily="2" charset="2"/>
                <a:buChar char="q"/>
              </a:pPr>
              <a:r>
                <a:rPr lang="en-US" sz="1400" b="1" dirty="0">
                  <a:solidFill>
                    <a:schemeClr val="accent2">
                      <a:lumMod val="50000"/>
                    </a:schemeClr>
                  </a:solidFill>
                </a:rPr>
                <a:t>Media &amp; Branding Guidelines </a:t>
              </a:r>
            </a:p>
          </p:txBody>
        </p:sp>
        <p:pic>
          <p:nvPicPr>
            <p:cNvPr id="8" name="Graphic 7" descr="Tools with solid fill">
              <a:extLst>
                <a:ext uri="{FF2B5EF4-FFF2-40B4-BE49-F238E27FC236}">
                  <a16:creationId xmlns:a16="http://schemas.microsoft.com/office/drawing/2014/main" id="{67370F09-647F-B0F4-B966-5CC2B6EBE5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2418" y="6196959"/>
              <a:ext cx="310974" cy="413793"/>
            </a:xfrm>
            <a:prstGeom prst="rect">
              <a:avLst/>
            </a:prstGeom>
          </p:spPr>
        </p:pic>
      </p:grpSp>
      <p:sp>
        <p:nvSpPr>
          <p:cNvPr id="24" name="TextBox 23">
            <a:extLst>
              <a:ext uri="{FF2B5EF4-FFF2-40B4-BE49-F238E27FC236}">
                <a16:creationId xmlns:a16="http://schemas.microsoft.com/office/drawing/2014/main" id="{E70EEB39-8EBE-8B96-7212-204F8058E639}"/>
              </a:ext>
            </a:extLst>
          </p:cNvPr>
          <p:cNvSpPr txBox="1"/>
          <p:nvPr/>
        </p:nvSpPr>
        <p:spPr>
          <a:xfrm>
            <a:off x="1310394" y="2066891"/>
            <a:ext cx="8767984" cy="4524315"/>
          </a:xfrm>
          <a:prstGeom prst="rect">
            <a:avLst/>
          </a:prstGeom>
          <a:noFill/>
        </p:spPr>
        <p:txBody>
          <a:bodyPr wrap="square">
            <a:spAutoFit/>
          </a:bodyPr>
          <a:lstStyle/>
          <a:p>
            <a:pPr marR="0" lvl="0">
              <a:spcBef>
                <a:spcPts val="1200"/>
              </a:spcBef>
              <a:spcAft>
                <a:spcPts val="0"/>
              </a:spcAft>
              <a:tabLst>
                <a:tab pos="1200150" algn="l"/>
              </a:tabLst>
            </a:pPr>
            <a:r>
              <a:rPr lang="en-US" b="1" dirty="0">
                <a:ea typeface="MS Mincho" panose="02020609040205080304" pitchFamily="49" charset="-128"/>
                <a:cs typeface="Times New Roman" panose="02020603050405020304" pitchFamily="18" charset="0"/>
              </a:rPr>
              <a:t>Suggestions for Launch Event </a:t>
            </a:r>
          </a:p>
          <a:p>
            <a:pPr marL="285750" marR="0" lvl="0" indent="-285750">
              <a:spcBef>
                <a:spcPts val="1200"/>
              </a:spcBef>
              <a:spcAft>
                <a:spcPts val="0"/>
              </a:spcAft>
              <a:buFont typeface="Wingdings" panose="05000000000000000000" pitchFamily="2" charset="2"/>
              <a:buChar char="Ø"/>
              <a:tabLst>
                <a:tab pos="1200150" algn="l"/>
              </a:tabLst>
            </a:pPr>
            <a:r>
              <a:rPr lang="en-US" dirty="0">
                <a:ea typeface="MS Mincho" panose="02020609040205080304" pitchFamily="49" charset="-128"/>
                <a:cs typeface="Times New Roman" panose="02020603050405020304" pitchFamily="18" charset="0"/>
              </a:rPr>
              <a:t>Flagship national event for International Women’s Day </a:t>
            </a:r>
          </a:p>
          <a:p>
            <a:pPr marL="285750" marR="0" lvl="0" indent="-285750">
              <a:spcBef>
                <a:spcPts val="1200"/>
              </a:spcBef>
              <a:spcAft>
                <a:spcPts val="0"/>
              </a:spcAft>
              <a:buFont typeface="Wingdings" panose="05000000000000000000" pitchFamily="2" charset="2"/>
              <a:buChar char="Ø"/>
              <a:tabLst>
                <a:tab pos="1200150" algn="l"/>
              </a:tabLst>
            </a:pPr>
            <a:r>
              <a:rPr lang="en-US" dirty="0">
                <a:ea typeface="MS Mincho" panose="02020609040205080304" pitchFamily="49" charset="-128"/>
                <a:cs typeface="Times New Roman" panose="02020603050405020304" pitchFamily="18" charset="0"/>
              </a:rPr>
              <a:t>Hosted by Country Champions</a:t>
            </a:r>
          </a:p>
          <a:p>
            <a:pPr marL="285750" marR="0" lvl="0" indent="-285750">
              <a:spcBef>
                <a:spcPts val="1200"/>
              </a:spcBef>
              <a:spcAft>
                <a:spcPts val="0"/>
              </a:spcAft>
              <a:buFont typeface="Wingdings" panose="05000000000000000000" pitchFamily="2" charset="2"/>
              <a:buChar char="Ø"/>
              <a:tabLst>
                <a:tab pos="1200150" algn="l"/>
              </a:tabLst>
            </a:pPr>
            <a:r>
              <a:rPr lang="en-US" dirty="0">
                <a:ea typeface="MS Mincho" panose="02020609040205080304" pitchFamily="49" charset="-128"/>
                <a:cs typeface="Times New Roman" panose="02020603050405020304" pitchFamily="18" charset="0"/>
              </a:rPr>
              <a:t>Keynote: Finance Minister, Central Bank Governor, Bank CEO </a:t>
            </a:r>
          </a:p>
          <a:p>
            <a:pPr marL="285750" marR="0" lvl="0" indent="-285750">
              <a:spcBef>
                <a:spcPts val="1200"/>
              </a:spcBef>
              <a:spcAft>
                <a:spcPts val="0"/>
              </a:spcAft>
              <a:buFont typeface="Wingdings" panose="05000000000000000000" pitchFamily="2" charset="2"/>
              <a:buChar char="Ø"/>
              <a:tabLst>
                <a:tab pos="1200150" algn="l"/>
              </a:tabLst>
            </a:pPr>
            <a:r>
              <a:rPr lang="en-US" dirty="0">
                <a:ea typeface="MS Mincho" panose="02020609040205080304" pitchFamily="49" charset="-128"/>
                <a:cs typeface="Times New Roman" panose="02020603050405020304" pitchFamily="18" charset="0"/>
              </a:rPr>
              <a:t>Panel of national coalition members</a:t>
            </a:r>
          </a:p>
          <a:p>
            <a:pPr marL="285750" marR="0" lvl="0" indent="-285750">
              <a:spcBef>
                <a:spcPts val="1200"/>
              </a:spcBef>
              <a:spcAft>
                <a:spcPts val="0"/>
              </a:spcAft>
              <a:buFont typeface="Wingdings" panose="05000000000000000000" pitchFamily="2" charset="2"/>
              <a:buChar char="Ø"/>
              <a:tabLst>
                <a:tab pos="1200150" algn="l"/>
              </a:tabLst>
            </a:pPr>
            <a:r>
              <a:rPr lang="en-US" dirty="0">
                <a:ea typeface="MS Mincho" panose="02020609040205080304" pitchFamily="49" charset="-128"/>
                <a:cs typeface="Times New Roman" panose="02020603050405020304" pitchFamily="18" charset="0"/>
              </a:rPr>
              <a:t>Include speaking opportunities for selected women entrepreneurs</a:t>
            </a:r>
          </a:p>
          <a:p>
            <a:pPr marL="285750" marR="0" lvl="0" indent="-285750">
              <a:spcBef>
                <a:spcPts val="1200"/>
              </a:spcBef>
              <a:spcAft>
                <a:spcPts val="0"/>
              </a:spcAft>
              <a:buFont typeface="Wingdings" panose="05000000000000000000" pitchFamily="2" charset="2"/>
              <a:buChar char="Ø"/>
              <a:tabLst>
                <a:tab pos="1200150" algn="l"/>
              </a:tabLst>
            </a:pPr>
            <a:r>
              <a:rPr lang="en-US" dirty="0">
                <a:ea typeface="MS Mincho" panose="02020609040205080304" pitchFamily="49" charset="-128"/>
                <a:cs typeface="Times New Roman" panose="02020603050405020304" pitchFamily="18" charset="0"/>
              </a:rPr>
              <a:t>High-level global participation by IPs, investors or other ecosystem partners</a:t>
            </a:r>
          </a:p>
          <a:p>
            <a:pPr marL="285750" marR="0" lvl="0" indent="-285750">
              <a:spcBef>
                <a:spcPts val="1200"/>
              </a:spcBef>
              <a:spcAft>
                <a:spcPts val="0"/>
              </a:spcAft>
              <a:buFont typeface="Wingdings" panose="05000000000000000000" pitchFamily="2" charset="2"/>
              <a:buChar char="Ø"/>
              <a:tabLst>
                <a:tab pos="1200150" algn="l"/>
              </a:tabLst>
            </a:pPr>
            <a:r>
              <a:rPr lang="en-US" dirty="0">
                <a:effectLst/>
                <a:ea typeface="MS Mincho" panose="02020609040205080304" pitchFamily="49" charset="-128"/>
                <a:cs typeface="Times New Roman" panose="02020603050405020304" pitchFamily="18" charset="0"/>
              </a:rPr>
              <a:t>Invite CEOs of Banks, Fintechs, MFIs, Funds, Financial Infrastructure providers</a:t>
            </a:r>
          </a:p>
          <a:p>
            <a:pPr marL="285750" marR="0" lvl="0" indent="-285750">
              <a:spcBef>
                <a:spcPts val="1200"/>
              </a:spcBef>
              <a:spcAft>
                <a:spcPts val="0"/>
              </a:spcAft>
              <a:buFont typeface="Wingdings" panose="05000000000000000000" pitchFamily="2" charset="2"/>
              <a:buChar char="Ø"/>
              <a:tabLst>
                <a:tab pos="1200150" algn="l"/>
              </a:tabLst>
            </a:pPr>
            <a:r>
              <a:rPr lang="en-US" dirty="0">
                <a:ea typeface="MS Mincho" panose="02020609040205080304" pitchFamily="49" charset="-128"/>
                <a:cs typeface="Times New Roman" panose="02020603050405020304" pitchFamily="18" charset="0"/>
              </a:rPr>
              <a:t>Encourage participants to sign up to the Code and take action </a:t>
            </a:r>
          </a:p>
          <a:p>
            <a:pPr marR="0" lvl="0" algn="ctr">
              <a:spcBef>
                <a:spcPts val="1200"/>
              </a:spcBef>
              <a:spcAft>
                <a:spcPts val="0"/>
              </a:spcAft>
              <a:tabLst>
                <a:tab pos="1200150" algn="l"/>
              </a:tabLst>
            </a:pPr>
            <a:r>
              <a:rPr lang="en-US" i="1" dirty="0">
                <a:solidFill>
                  <a:schemeClr val="tx2">
                    <a:lumMod val="75000"/>
                  </a:schemeClr>
                </a:solidFill>
                <a:ea typeface="MS Mincho" panose="02020609040205080304" pitchFamily="49" charset="-128"/>
                <a:cs typeface="Times New Roman" panose="02020603050405020304" pitchFamily="18" charset="0"/>
              </a:rPr>
              <a:t>Global event possibly at UN Commission on the Status of Women will also request country representatives. </a:t>
            </a:r>
            <a:endParaRPr lang="en-US" i="1" dirty="0">
              <a:solidFill>
                <a:schemeClr val="tx2">
                  <a:lumMod val="75000"/>
                </a:schemeClr>
              </a:solidFill>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70556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21F5A29-6BC4-56FA-D344-A5C0905E8071}"/>
              </a:ext>
            </a:extLst>
          </p:cNvPr>
          <p:cNvGrpSpPr/>
          <p:nvPr/>
        </p:nvGrpSpPr>
        <p:grpSpPr>
          <a:xfrm>
            <a:off x="3140478" y="2447208"/>
            <a:ext cx="1723766" cy="463568"/>
            <a:chOff x="2716862" y="1391736"/>
            <a:chExt cx="1723766" cy="463568"/>
          </a:xfrm>
          <a:solidFill>
            <a:schemeClr val="accent3">
              <a:lumMod val="75000"/>
            </a:schemeClr>
          </a:solidFill>
        </p:grpSpPr>
        <p:cxnSp>
          <p:nvCxnSpPr>
            <p:cNvPr id="21" name="Straight Connector 20">
              <a:extLst>
                <a:ext uri="{FF2B5EF4-FFF2-40B4-BE49-F238E27FC236}">
                  <a16:creationId xmlns:a16="http://schemas.microsoft.com/office/drawing/2014/main" id="{1E52C35A-A8A0-E392-500B-061775073289}"/>
                </a:ext>
              </a:extLst>
            </p:cNvPr>
            <p:cNvCxnSpPr/>
            <p:nvPr/>
          </p:nvCxnSpPr>
          <p:spPr>
            <a:xfrm>
              <a:off x="2716862" y="1643810"/>
              <a:ext cx="1284970" cy="0"/>
            </a:xfrm>
            <a:prstGeom prst="line">
              <a:avLst/>
            </a:prstGeom>
            <a:grp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Heptagon 21">
              <a:extLst>
                <a:ext uri="{FF2B5EF4-FFF2-40B4-BE49-F238E27FC236}">
                  <a16:creationId xmlns:a16="http://schemas.microsoft.com/office/drawing/2014/main" id="{4E87D5E3-AD1E-A6B3-0708-946ABE1A8D8A}"/>
                </a:ext>
              </a:extLst>
            </p:cNvPr>
            <p:cNvSpPr/>
            <p:nvPr/>
          </p:nvSpPr>
          <p:spPr>
            <a:xfrm>
              <a:off x="3988005" y="1391736"/>
              <a:ext cx="452623" cy="463568"/>
            </a:xfrm>
            <a:prstGeom prst="heptagon">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grpSp>
      <p:grpSp>
        <p:nvGrpSpPr>
          <p:cNvPr id="23" name="Group 22">
            <a:extLst>
              <a:ext uri="{FF2B5EF4-FFF2-40B4-BE49-F238E27FC236}">
                <a16:creationId xmlns:a16="http://schemas.microsoft.com/office/drawing/2014/main" id="{A2F5F7A6-C9F3-C1F3-08DE-393EBA6FE78B}"/>
              </a:ext>
            </a:extLst>
          </p:cNvPr>
          <p:cNvGrpSpPr/>
          <p:nvPr/>
        </p:nvGrpSpPr>
        <p:grpSpPr>
          <a:xfrm>
            <a:off x="3140478" y="3101033"/>
            <a:ext cx="1723766" cy="463568"/>
            <a:chOff x="2716862" y="1391736"/>
            <a:chExt cx="1723766" cy="463568"/>
          </a:xfrm>
          <a:solidFill>
            <a:schemeClr val="accent3">
              <a:lumMod val="75000"/>
            </a:schemeClr>
          </a:solidFill>
        </p:grpSpPr>
        <p:cxnSp>
          <p:nvCxnSpPr>
            <p:cNvPr id="24" name="Straight Connector 23">
              <a:extLst>
                <a:ext uri="{FF2B5EF4-FFF2-40B4-BE49-F238E27FC236}">
                  <a16:creationId xmlns:a16="http://schemas.microsoft.com/office/drawing/2014/main" id="{952259C7-1A49-DBF4-F7F0-451AEA0572B4}"/>
                </a:ext>
              </a:extLst>
            </p:cNvPr>
            <p:cNvCxnSpPr/>
            <p:nvPr/>
          </p:nvCxnSpPr>
          <p:spPr>
            <a:xfrm>
              <a:off x="2716862" y="1643810"/>
              <a:ext cx="1284970" cy="0"/>
            </a:xfrm>
            <a:prstGeom prst="line">
              <a:avLst/>
            </a:prstGeom>
            <a:grp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Heptagon 24">
              <a:extLst>
                <a:ext uri="{FF2B5EF4-FFF2-40B4-BE49-F238E27FC236}">
                  <a16:creationId xmlns:a16="http://schemas.microsoft.com/office/drawing/2014/main" id="{1B523D58-576D-E835-D188-E6B8B66855AB}"/>
                </a:ext>
              </a:extLst>
            </p:cNvPr>
            <p:cNvSpPr/>
            <p:nvPr/>
          </p:nvSpPr>
          <p:spPr>
            <a:xfrm>
              <a:off x="3988005" y="1391736"/>
              <a:ext cx="452623" cy="463568"/>
            </a:xfrm>
            <a:prstGeom prst="heptagon">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grpSp>
      <p:grpSp>
        <p:nvGrpSpPr>
          <p:cNvPr id="26" name="Group 25">
            <a:extLst>
              <a:ext uri="{FF2B5EF4-FFF2-40B4-BE49-F238E27FC236}">
                <a16:creationId xmlns:a16="http://schemas.microsoft.com/office/drawing/2014/main" id="{91123234-8159-93FA-EDCC-6BEF82720A83}"/>
              </a:ext>
            </a:extLst>
          </p:cNvPr>
          <p:cNvGrpSpPr/>
          <p:nvPr/>
        </p:nvGrpSpPr>
        <p:grpSpPr>
          <a:xfrm>
            <a:off x="3146793" y="3723196"/>
            <a:ext cx="1723766" cy="463568"/>
            <a:chOff x="2716862" y="1391736"/>
            <a:chExt cx="1723766" cy="463568"/>
          </a:xfrm>
          <a:solidFill>
            <a:schemeClr val="accent3">
              <a:lumMod val="75000"/>
            </a:schemeClr>
          </a:solidFill>
        </p:grpSpPr>
        <p:cxnSp>
          <p:nvCxnSpPr>
            <p:cNvPr id="27" name="Straight Connector 26">
              <a:extLst>
                <a:ext uri="{FF2B5EF4-FFF2-40B4-BE49-F238E27FC236}">
                  <a16:creationId xmlns:a16="http://schemas.microsoft.com/office/drawing/2014/main" id="{5C823484-52DD-5790-70D4-3DB386A99528}"/>
                </a:ext>
              </a:extLst>
            </p:cNvPr>
            <p:cNvCxnSpPr/>
            <p:nvPr/>
          </p:nvCxnSpPr>
          <p:spPr>
            <a:xfrm>
              <a:off x="2716862" y="1643810"/>
              <a:ext cx="1284970" cy="0"/>
            </a:xfrm>
            <a:prstGeom prst="line">
              <a:avLst/>
            </a:prstGeom>
            <a:grp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Heptagon 27">
              <a:extLst>
                <a:ext uri="{FF2B5EF4-FFF2-40B4-BE49-F238E27FC236}">
                  <a16:creationId xmlns:a16="http://schemas.microsoft.com/office/drawing/2014/main" id="{DDBE7941-FF99-3509-FF01-F19FAE0BAFC8}"/>
                </a:ext>
              </a:extLst>
            </p:cNvPr>
            <p:cNvSpPr/>
            <p:nvPr/>
          </p:nvSpPr>
          <p:spPr>
            <a:xfrm>
              <a:off x="3988005" y="1391736"/>
              <a:ext cx="452623" cy="463568"/>
            </a:xfrm>
            <a:prstGeom prst="heptagon">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sp>
        <p:nvSpPr>
          <p:cNvPr id="8" name="Rectangle 7">
            <a:extLst>
              <a:ext uri="{FF2B5EF4-FFF2-40B4-BE49-F238E27FC236}">
                <a16:creationId xmlns:a16="http://schemas.microsoft.com/office/drawing/2014/main" id="{D74B6050-BFF6-7BB9-56D7-DE2EEC403AD5}"/>
              </a:ext>
            </a:extLst>
          </p:cNvPr>
          <p:cNvSpPr/>
          <p:nvPr/>
        </p:nvSpPr>
        <p:spPr>
          <a:xfrm>
            <a:off x="0" y="931333"/>
            <a:ext cx="12192000" cy="126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921315" y="272061"/>
            <a:ext cx="12429641" cy="595500"/>
          </a:xfrm>
        </p:spPr>
        <p:txBody>
          <a:bodyPr vert="horz" anchor="t">
            <a:normAutofit/>
          </a:bodyPr>
          <a:lstStyle/>
          <a:p>
            <a:pPr marL="228600" marR="0" indent="-228600">
              <a:lnSpc>
                <a:spcPct val="115000"/>
              </a:lnSpc>
              <a:spcBef>
                <a:spcPts val="500"/>
              </a:spcBef>
              <a:spcAft>
                <a:spcPts val="0"/>
              </a:spcAft>
            </a:pPr>
            <a:r>
              <a:rPr lang="en-US" kern="0" spc="75" dirty="0">
                <a:solidFill>
                  <a:srgbClr val="FFFFFF"/>
                </a:solidFill>
                <a:effectLst/>
              </a:rPr>
              <a:t>Track &amp; Accelerate Progress </a:t>
            </a:r>
          </a:p>
        </p:txBody>
      </p:sp>
      <p:grpSp>
        <p:nvGrpSpPr>
          <p:cNvPr id="15" name="Group 14">
            <a:extLst>
              <a:ext uri="{FF2B5EF4-FFF2-40B4-BE49-F238E27FC236}">
                <a16:creationId xmlns:a16="http://schemas.microsoft.com/office/drawing/2014/main" id="{913FF3FF-503E-0E35-4A7F-3537A81EF001}"/>
              </a:ext>
            </a:extLst>
          </p:cNvPr>
          <p:cNvGrpSpPr/>
          <p:nvPr/>
        </p:nvGrpSpPr>
        <p:grpSpPr>
          <a:xfrm>
            <a:off x="518065" y="1442901"/>
            <a:ext cx="7190764" cy="2409527"/>
            <a:chOff x="1133050" y="1141451"/>
            <a:chExt cx="6831355" cy="2409527"/>
          </a:xfrm>
        </p:grpSpPr>
        <p:sp>
          <p:nvSpPr>
            <p:cNvPr id="9" name="TextBox 8">
              <a:extLst>
                <a:ext uri="{FF2B5EF4-FFF2-40B4-BE49-F238E27FC236}">
                  <a16:creationId xmlns:a16="http://schemas.microsoft.com/office/drawing/2014/main" id="{AD54A3AD-CEED-3755-463A-869E9BC5476C}"/>
                </a:ext>
              </a:extLst>
            </p:cNvPr>
            <p:cNvSpPr txBox="1"/>
            <p:nvPr/>
          </p:nvSpPr>
          <p:spPr>
            <a:xfrm>
              <a:off x="113305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1</a:t>
              </a:r>
            </a:p>
          </p:txBody>
        </p:sp>
        <p:sp>
          <p:nvSpPr>
            <p:cNvPr id="10" name="TextBox 9">
              <a:extLst>
                <a:ext uri="{FF2B5EF4-FFF2-40B4-BE49-F238E27FC236}">
                  <a16:creationId xmlns:a16="http://schemas.microsoft.com/office/drawing/2014/main" id="{66AB6CC6-37AA-189F-8DE8-468FAAE6ED01}"/>
                </a:ext>
              </a:extLst>
            </p:cNvPr>
            <p:cNvSpPr txBox="1"/>
            <p:nvPr/>
          </p:nvSpPr>
          <p:spPr>
            <a:xfrm>
              <a:off x="3281565" y="2442982"/>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2</a:t>
              </a:r>
            </a:p>
          </p:txBody>
        </p:sp>
        <p:sp>
          <p:nvSpPr>
            <p:cNvPr id="11" name="TextBox 10">
              <a:extLst>
                <a:ext uri="{FF2B5EF4-FFF2-40B4-BE49-F238E27FC236}">
                  <a16:creationId xmlns:a16="http://schemas.microsoft.com/office/drawing/2014/main" id="{B39022A0-6E15-C9CB-1F14-B8F4B4606055}"/>
                </a:ext>
              </a:extLst>
            </p:cNvPr>
            <p:cNvSpPr txBox="1"/>
            <p:nvPr/>
          </p:nvSpPr>
          <p:spPr>
            <a:xfrm>
              <a:off x="530618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3</a:t>
              </a:r>
            </a:p>
          </p:txBody>
        </p:sp>
        <p:sp>
          <p:nvSpPr>
            <p:cNvPr id="13" name="TextBox 12">
              <a:extLst>
                <a:ext uri="{FF2B5EF4-FFF2-40B4-BE49-F238E27FC236}">
                  <a16:creationId xmlns:a16="http://schemas.microsoft.com/office/drawing/2014/main" id="{6870A52C-9869-3DAE-6F6F-1F09666E84AD}"/>
                </a:ext>
              </a:extLst>
            </p:cNvPr>
            <p:cNvSpPr txBox="1"/>
            <p:nvPr/>
          </p:nvSpPr>
          <p:spPr>
            <a:xfrm>
              <a:off x="7446455" y="2442982"/>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4</a:t>
              </a:r>
            </a:p>
          </p:txBody>
        </p:sp>
      </p:grpSp>
      <p:sp>
        <p:nvSpPr>
          <p:cNvPr id="3" name="Hexagon 2">
            <a:extLst>
              <a:ext uri="{FF2B5EF4-FFF2-40B4-BE49-F238E27FC236}">
                <a16:creationId xmlns:a16="http://schemas.microsoft.com/office/drawing/2014/main" id="{F8A18F69-EBE3-C8F3-6CEE-4F7F01CE3B0F}"/>
              </a:ext>
            </a:extLst>
          </p:cNvPr>
          <p:cNvSpPr/>
          <p:nvPr/>
        </p:nvSpPr>
        <p:spPr>
          <a:xfrm>
            <a:off x="895242" y="2204294"/>
            <a:ext cx="2680460" cy="2310942"/>
          </a:xfrm>
          <a:prstGeom prst="hexagon">
            <a:avLst/>
          </a:prstGeom>
          <a:solidFill>
            <a:schemeClr val="accent3">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2" name="TextBox 11">
            <a:extLst>
              <a:ext uri="{FF2B5EF4-FFF2-40B4-BE49-F238E27FC236}">
                <a16:creationId xmlns:a16="http://schemas.microsoft.com/office/drawing/2014/main" id="{CE73C8DD-02F0-C23C-273F-5B300E641D1E}"/>
              </a:ext>
            </a:extLst>
          </p:cNvPr>
          <p:cNvSpPr txBox="1"/>
          <p:nvPr/>
        </p:nvSpPr>
        <p:spPr>
          <a:xfrm>
            <a:off x="1517438" y="2846468"/>
            <a:ext cx="2057965" cy="923330"/>
          </a:xfrm>
          <a:prstGeom prst="rect">
            <a:avLst/>
          </a:prstGeom>
          <a:noFill/>
          <a:ln>
            <a:noFill/>
          </a:ln>
        </p:spPr>
        <p:txBody>
          <a:bodyPr wrap="square">
            <a:spAutoFit/>
          </a:bodyPr>
          <a:lstStyle/>
          <a:p>
            <a:pPr marL="51435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a:ea typeface="+mn-ea"/>
                <a:cs typeface="+mn-cs"/>
              </a:rPr>
              <a:t>Track &amp; Accelerate Progress  </a:t>
            </a:r>
          </a:p>
        </p:txBody>
      </p:sp>
      <p:sp>
        <p:nvSpPr>
          <p:cNvPr id="16" name="TextBox 15">
            <a:extLst>
              <a:ext uri="{FF2B5EF4-FFF2-40B4-BE49-F238E27FC236}">
                <a16:creationId xmlns:a16="http://schemas.microsoft.com/office/drawing/2014/main" id="{80A0C845-90E8-760E-9CB7-FAF92C9AD023}"/>
              </a:ext>
            </a:extLst>
          </p:cNvPr>
          <p:cNvSpPr txBox="1"/>
          <p:nvPr/>
        </p:nvSpPr>
        <p:spPr>
          <a:xfrm>
            <a:off x="1124443" y="2661802"/>
            <a:ext cx="602708" cy="110799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chemeClr val="bg1"/>
                </a:solidFill>
                <a:effectLst/>
                <a:uLnTx/>
                <a:uFillTx/>
                <a:latin typeface="Helvetica"/>
                <a:ea typeface="+mn-ea"/>
                <a:cs typeface="+mn-cs"/>
              </a:rPr>
              <a:t>5</a:t>
            </a:r>
          </a:p>
        </p:txBody>
      </p:sp>
      <p:cxnSp>
        <p:nvCxnSpPr>
          <p:cNvPr id="7" name="Straight Connector 6">
            <a:extLst>
              <a:ext uri="{FF2B5EF4-FFF2-40B4-BE49-F238E27FC236}">
                <a16:creationId xmlns:a16="http://schemas.microsoft.com/office/drawing/2014/main" id="{B0127FD6-A606-38CC-9198-5A095E5C1530}"/>
              </a:ext>
            </a:extLst>
          </p:cNvPr>
          <p:cNvCxnSpPr/>
          <p:nvPr/>
        </p:nvCxnSpPr>
        <p:spPr>
          <a:xfrm>
            <a:off x="772417" y="88134"/>
            <a:ext cx="0" cy="8654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C2EF0B-9273-94F5-10FF-400C80C9A3F9}"/>
              </a:ext>
            </a:extLst>
          </p:cNvPr>
          <p:cNvSpPr txBox="1"/>
          <p:nvPr/>
        </p:nvSpPr>
        <p:spPr>
          <a:xfrm>
            <a:off x="169478" y="242281"/>
            <a:ext cx="7518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bg1">
                    <a:lumMod val="85000"/>
                  </a:schemeClr>
                </a:solidFill>
                <a:latin typeface="Helvetica"/>
              </a:rPr>
              <a:t>5</a:t>
            </a:r>
            <a:endPar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endParaRPr>
          </a:p>
        </p:txBody>
      </p:sp>
      <p:sp>
        <p:nvSpPr>
          <p:cNvPr id="18" name="TextBox 17">
            <a:extLst>
              <a:ext uri="{FF2B5EF4-FFF2-40B4-BE49-F238E27FC236}">
                <a16:creationId xmlns:a16="http://schemas.microsoft.com/office/drawing/2014/main" id="{4C9154E2-1EEC-FD60-8CBF-56BB8165748D}"/>
              </a:ext>
            </a:extLst>
          </p:cNvPr>
          <p:cNvSpPr txBox="1"/>
          <p:nvPr/>
        </p:nvSpPr>
        <p:spPr>
          <a:xfrm>
            <a:off x="4904558" y="2414326"/>
            <a:ext cx="6711652" cy="1739643"/>
          </a:xfrm>
          <a:prstGeom prst="rect">
            <a:avLst/>
          </a:prstGeom>
          <a:noFill/>
        </p:spPr>
        <p:txBody>
          <a:bodyPr wrap="square" rtlCol="0">
            <a:spAutoFit/>
          </a:bodyPr>
          <a:lstStyle/>
          <a:p>
            <a:pPr>
              <a:lnSpc>
                <a:spcPct val="115000"/>
              </a:lnSpc>
              <a:spcBef>
                <a:spcPts val="2400"/>
              </a:spcBef>
              <a:spcAft>
                <a:spcPts val="0"/>
              </a:spcAft>
            </a:pPr>
            <a:r>
              <a:rPr lang="en-US" sz="2000" b="1" dirty="0">
                <a:solidFill>
                  <a:srgbClr val="000000"/>
                </a:solidFill>
                <a:ea typeface="MS Mincho" panose="02020609040205080304" pitchFamily="49" charset="-128"/>
                <a:cs typeface="Times New Roman" panose="02020603050405020304" pitchFamily="18" charset="0"/>
              </a:rPr>
              <a:t>Strengthening Data Collection &amp; Analytics </a:t>
            </a:r>
          </a:p>
          <a:p>
            <a:pPr>
              <a:lnSpc>
                <a:spcPct val="115000"/>
              </a:lnSpc>
              <a:spcBef>
                <a:spcPts val="2400"/>
              </a:spcBef>
              <a:spcAft>
                <a:spcPts val="0"/>
              </a:spcAft>
            </a:pPr>
            <a:r>
              <a:rPr lang="en-US" sz="2000" b="1" dirty="0">
                <a:solidFill>
                  <a:srgbClr val="000000"/>
                </a:solidFill>
                <a:ea typeface="MS Mincho" panose="02020609040205080304" pitchFamily="49" charset="-128"/>
                <a:cs typeface="Times New Roman" panose="02020603050405020304" pitchFamily="18" charset="0"/>
              </a:rPr>
              <a:t>Annual Reporting Process </a:t>
            </a:r>
          </a:p>
          <a:p>
            <a:pPr>
              <a:lnSpc>
                <a:spcPct val="115000"/>
              </a:lnSpc>
              <a:spcBef>
                <a:spcPts val="2400"/>
              </a:spcBef>
              <a:spcAft>
                <a:spcPts val="0"/>
              </a:spcAft>
            </a:pPr>
            <a:r>
              <a:rPr lang="en-US" sz="2000" b="1" dirty="0">
                <a:solidFill>
                  <a:srgbClr val="000000"/>
                </a:solidFill>
                <a:ea typeface="MS Mincho" panose="02020609040205080304" pitchFamily="49" charset="-128"/>
                <a:cs typeface="Times New Roman" panose="02020603050405020304" pitchFamily="18" charset="0"/>
              </a:rPr>
              <a:t>Evaluation of Effectiveness &amp; Impact</a:t>
            </a:r>
            <a:endParaRPr lang="en-US" sz="2000" b="1"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89196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B18D6DA-D570-EC75-554D-3BFCFBA8FF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FB18D6DA-D570-EC75-554D-3BFCFBA8FF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Title 32">
            <a:extLst>
              <a:ext uri="{FF2B5EF4-FFF2-40B4-BE49-F238E27FC236}">
                <a16:creationId xmlns:a16="http://schemas.microsoft.com/office/drawing/2014/main" id="{39FB9F51-9EBC-B305-E765-53DD9AFC7826}"/>
              </a:ext>
            </a:extLst>
          </p:cNvPr>
          <p:cNvSpPr>
            <a:spLocks noGrp="1"/>
          </p:cNvSpPr>
          <p:nvPr>
            <p:ph type="title"/>
          </p:nvPr>
        </p:nvSpPr>
        <p:spPr>
          <a:xfrm>
            <a:off x="672028" y="-1"/>
            <a:ext cx="11340677" cy="1046375"/>
          </a:xfrm>
        </p:spPr>
        <p:txBody>
          <a:bodyPr vert="horz"/>
          <a:lstStyle/>
          <a:p>
            <a:r>
              <a:rPr lang="en-US" noProof="0" dirty="0"/>
              <a:t>Improving </a:t>
            </a:r>
            <a:r>
              <a:rPr lang="en-US" dirty="0"/>
              <a:t>quality, quantity and analysis of sex-disaggregated data </a:t>
            </a:r>
            <a:endParaRPr lang="en-US" noProof="0" dirty="0"/>
          </a:p>
        </p:txBody>
      </p:sp>
      <p:sp>
        <p:nvSpPr>
          <p:cNvPr id="5" name="TextBox 4">
            <a:extLst>
              <a:ext uri="{FF2B5EF4-FFF2-40B4-BE49-F238E27FC236}">
                <a16:creationId xmlns:a16="http://schemas.microsoft.com/office/drawing/2014/main" id="{BCBD6963-A935-9569-0527-55AD93E150A5}"/>
              </a:ext>
            </a:extLst>
          </p:cNvPr>
          <p:cNvSpPr txBox="1"/>
          <p:nvPr/>
        </p:nvSpPr>
        <p:spPr>
          <a:xfrm>
            <a:off x="66279" y="228458"/>
            <a:ext cx="8065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rPr>
              <a:t>5A</a:t>
            </a:r>
          </a:p>
        </p:txBody>
      </p:sp>
      <p:cxnSp>
        <p:nvCxnSpPr>
          <p:cNvPr id="7" name="Straight Connector 6">
            <a:extLst>
              <a:ext uri="{FF2B5EF4-FFF2-40B4-BE49-F238E27FC236}">
                <a16:creationId xmlns:a16="http://schemas.microsoft.com/office/drawing/2014/main" id="{545CAC53-19B2-FB0B-9299-969A620FCBF0}"/>
              </a:ext>
            </a:extLst>
          </p:cNvPr>
          <p:cNvCxnSpPr/>
          <p:nvPr/>
        </p:nvCxnSpPr>
        <p:spPr>
          <a:xfrm>
            <a:off x="772417" y="88134"/>
            <a:ext cx="0" cy="8654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5" name="Graphic 34" descr="Database with solid fill">
            <a:extLst>
              <a:ext uri="{FF2B5EF4-FFF2-40B4-BE49-F238E27FC236}">
                <a16:creationId xmlns:a16="http://schemas.microsoft.com/office/drawing/2014/main" id="{3F5C7705-2419-EA92-0E4C-E615E95531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66731" y="2178958"/>
            <a:ext cx="1792048" cy="1792048"/>
          </a:xfrm>
          <a:prstGeom prst="rect">
            <a:avLst/>
          </a:prstGeom>
        </p:spPr>
      </p:pic>
      <p:sp>
        <p:nvSpPr>
          <p:cNvPr id="41" name="Arrow: Right 40">
            <a:extLst>
              <a:ext uri="{FF2B5EF4-FFF2-40B4-BE49-F238E27FC236}">
                <a16:creationId xmlns:a16="http://schemas.microsoft.com/office/drawing/2014/main" id="{F96DFFB4-8163-48C9-9D3F-36E9DBB6F42A}"/>
              </a:ext>
            </a:extLst>
          </p:cNvPr>
          <p:cNvSpPr/>
          <p:nvPr/>
        </p:nvSpPr>
        <p:spPr>
          <a:xfrm>
            <a:off x="7256434" y="2551795"/>
            <a:ext cx="595505" cy="1046374"/>
          </a:xfrm>
          <a:prstGeom prst="rightArrow">
            <a:avLst>
              <a:gd name="adj1" fmla="val 60505"/>
              <a:gd name="adj2" fmla="val 7098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EFEFA119-648C-9F98-898C-7E929B2A0B2C}"/>
              </a:ext>
            </a:extLst>
          </p:cNvPr>
          <p:cNvSpPr/>
          <p:nvPr/>
        </p:nvSpPr>
        <p:spPr>
          <a:xfrm>
            <a:off x="5175695" y="2551795"/>
            <a:ext cx="616669" cy="1046374"/>
          </a:xfrm>
          <a:prstGeom prst="rightArrow">
            <a:avLst>
              <a:gd name="adj1" fmla="val 60505"/>
              <a:gd name="adj2" fmla="val 7098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3E0E70-C330-9469-0222-67BBDBE2852D}"/>
              </a:ext>
            </a:extLst>
          </p:cNvPr>
          <p:cNvSpPr/>
          <p:nvPr/>
        </p:nvSpPr>
        <p:spPr>
          <a:xfrm>
            <a:off x="286750" y="1274832"/>
            <a:ext cx="4837883" cy="5354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b="1" dirty="0">
                <a:solidFill>
                  <a:schemeClr val="accent4">
                    <a:lumMod val="75000"/>
                  </a:schemeClr>
                </a:solidFill>
              </a:rPr>
              <a:t>Ecosystem actions to incentivize data collection</a:t>
            </a:r>
          </a:p>
          <a:p>
            <a:pPr marL="285750" indent="-285750">
              <a:spcBef>
                <a:spcPts val="1200"/>
              </a:spcBef>
              <a:buFont typeface="Arial" panose="020B0604020202020204" pitchFamily="34" charset="0"/>
              <a:buChar char="•"/>
            </a:pPr>
            <a:r>
              <a:rPr lang="en-US" dirty="0">
                <a:solidFill>
                  <a:schemeClr val="accent4">
                    <a:lumMod val="75000"/>
                  </a:schemeClr>
                </a:solidFill>
              </a:rPr>
              <a:t>National W-MSME Definitions communicated &amp; supported </a:t>
            </a:r>
          </a:p>
          <a:p>
            <a:pPr marL="285750" indent="-285750">
              <a:spcBef>
                <a:spcPts val="1200"/>
              </a:spcBef>
              <a:buFont typeface="Arial" panose="020B0604020202020204" pitchFamily="34" charset="0"/>
              <a:buChar char="•"/>
            </a:pPr>
            <a:r>
              <a:rPr lang="en-US" dirty="0">
                <a:solidFill>
                  <a:schemeClr val="accent4">
                    <a:lumMod val="75000"/>
                  </a:schemeClr>
                </a:solidFill>
              </a:rPr>
              <a:t>Technical Assistance for FSPs to improve sex-disaggregated data</a:t>
            </a:r>
          </a:p>
          <a:p>
            <a:pPr marL="285750" indent="-285750">
              <a:spcBef>
                <a:spcPts val="1200"/>
              </a:spcBef>
              <a:buFont typeface="Arial" panose="020B0604020202020204" pitchFamily="34" charset="0"/>
              <a:buChar char="•"/>
            </a:pPr>
            <a:r>
              <a:rPr lang="en-US" dirty="0">
                <a:solidFill>
                  <a:schemeClr val="accent4">
                    <a:lumMod val="75000"/>
                  </a:schemeClr>
                </a:solidFill>
              </a:rPr>
              <a:t>Tools to automate/simplify SDD collection </a:t>
            </a:r>
          </a:p>
          <a:p>
            <a:pPr marL="285750" indent="-285750">
              <a:spcBef>
                <a:spcPts val="1200"/>
              </a:spcBef>
              <a:buFont typeface="Arial" panose="020B0604020202020204" pitchFamily="34" charset="0"/>
              <a:buChar char="•"/>
            </a:pPr>
            <a:r>
              <a:rPr lang="en-US" dirty="0">
                <a:solidFill>
                  <a:schemeClr val="accent4">
                    <a:lumMod val="75000"/>
                  </a:schemeClr>
                </a:solidFill>
              </a:rPr>
              <a:t>Guidelines &amp; Peer Learning </a:t>
            </a:r>
          </a:p>
          <a:p>
            <a:pPr marL="285750" indent="-285750">
              <a:spcBef>
                <a:spcPts val="1200"/>
              </a:spcBef>
              <a:buFont typeface="Arial" panose="020B0604020202020204" pitchFamily="34" charset="0"/>
              <a:buChar char="•"/>
            </a:pPr>
            <a:r>
              <a:rPr lang="en-US" dirty="0">
                <a:solidFill>
                  <a:schemeClr val="accent4">
                    <a:lumMod val="75000"/>
                  </a:schemeClr>
                </a:solidFill>
              </a:rPr>
              <a:t>MDBs &amp; Other Investors require SDD reporting for new financing </a:t>
            </a:r>
          </a:p>
          <a:p>
            <a:pPr marL="285750" indent="-285750">
              <a:spcBef>
                <a:spcPts val="1200"/>
              </a:spcBef>
              <a:buFont typeface="Arial" panose="020B0604020202020204" pitchFamily="34" charset="0"/>
              <a:buChar char="•"/>
            </a:pPr>
            <a:r>
              <a:rPr lang="en-US" dirty="0">
                <a:solidFill>
                  <a:schemeClr val="accent4">
                    <a:lumMod val="75000"/>
                  </a:schemeClr>
                </a:solidFill>
              </a:rPr>
              <a:t>Credit Bureaus &amp; other financial institutions Require SDD</a:t>
            </a:r>
          </a:p>
          <a:p>
            <a:pPr marL="285750" indent="-285750">
              <a:spcBef>
                <a:spcPts val="1200"/>
              </a:spcBef>
              <a:buFont typeface="Arial" panose="020B0604020202020204" pitchFamily="34" charset="0"/>
              <a:buChar char="•"/>
            </a:pPr>
            <a:r>
              <a:rPr lang="en-US" dirty="0">
                <a:solidFill>
                  <a:schemeClr val="accent4">
                    <a:lumMod val="75000"/>
                  </a:schemeClr>
                </a:solidFill>
              </a:rPr>
              <a:t>Regulator/Financial Inclusion Strategy Requires/Encourages SDD </a:t>
            </a:r>
          </a:p>
        </p:txBody>
      </p:sp>
      <p:sp>
        <p:nvSpPr>
          <p:cNvPr id="44" name="Rectangle 43">
            <a:extLst>
              <a:ext uri="{FF2B5EF4-FFF2-40B4-BE49-F238E27FC236}">
                <a16:creationId xmlns:a16="http://schemas.microsoft.com/office/drawing/2014/main" id="{3158940A-10B7-87CD-1C33-0F437C2BC9B5}"/>
              </a:ext>
            </a:extLst>
          </p:cNvPr>
          <p:cNvSpPr/>
          <p:nvPr/>
        </p:nvSpPr>
        <p:spPr>
          <a:xfrm>
            <a:off x="7903001" y="1274832"/>
            <a:ext cx="4002249" cy="473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b="1" dirty="0">
                <a:solidFill>
                  <a:schemeClr val="accent4">
                    <a:lumMod val="75000"/>
                  </a:schemeClr>
                </a:solidFill>
              </a:rPr>
              <a:t>Opportunities for Use of Data </a:t>
            </a:r>
          </a:p>
          <a:p>
            <a:pPr marL="285750" indent="-285750">
              <a:spcBef>
                <a:spcPts val="1200"/>
              </a:spcBef>
              <a:buFont typeface="Arial" panose="020B0604020202020204" pitchFamily="34" charset="0"/>
              <a:buChar char="•"/>
            </a:pPr>
            <a:r>
              <a:rPr lang="en-US" dirty="0">
                <a:solidFill>
                  <a:schemeClr val="accent4">
                    <a:lumMod val="75000"/>
                  </a:schemeClr>
                </a:solidFill>
              </a:rPr>
              <a:t>Data dashboards &amp; data visualization tools </a:t>
            </a:r>
          </a:p>
          <a:p>
            <a:pPr marL="285750" indent="-285750">
              <a:spcBef>
                <a:spcPts val="1200"/>
              </a:spcBef>
              <a:buFont typeface="Arial" panose="020B0604020202020204" pitchFamily="34" charset="0"/>
              <a:buChar char="•"/>
            </a:pPr>
            <a:r>
              <a:rPr lang="en-US" dirty="0">
                <a:solidFill>
                  <a:schemeClr val="accent4">
                    <a:lumMod val="75000"/>
                  </a:schemeClr>
                </a:solidFill>
              </a:rPr>
              <a:t>FSPs use SDD to improve services to W-MSMEs</a:t>
            </a:r>
          </a:p>
          <a:p>
            <a:pPr marL="285750" indent="-285750">
              <a:spcBef>
                <a:spcPts val="1200"/>
              </a:spcBef>
              <a:buFont typeface="Arial" panose="020B0604020202020204" pitchFamily="34" charset="0"/>
              <a:buChar char="•"/>
            </a:pPr>
            <a:r>
              <a:rPr lang="en-US" dirty="0">
                <a:solidFill>
                  <a:schemeClr val="accent4">
                    <a:lumMod val="75000"/>
                  </a:schemeClr>
                </a:solidFill>
              </a:rPr>
              <a:t>Boost regulator’s use of SDD in policy-making </a:t>
            </a:r>
          </a:p>
          <a:p>
            <a:pPr marL="285750" indent="-285750">
              <a:spcBef>
                <a:spcPts val="1200"/>
              </a:spcBef>
              <a:buFont typeface="Arial" panose="020B0604020202020204" pitchFamily="34" charset="0"/>
              <a:buChar char="•"/>
            </a:pPr>
            <a:r>
              <a:rPr lang="en-US" dirty="0">
                <a:solidFill>
                  <a:schemeClr val="accent4">
                    <a:lumMod val="75000"/>
                  </a:schemeClr>
                </a:solidFill>
              </a:rPr>
              <a:t>Country and global benchmarking analysis highlight market leaders</a:t>
            </a:r>
          </a:p>
          <a:p>
            <a:pPr marL="285750" indent="-285750">
              <a:spcBef>
                <a:spcPts val="1200"/>
              </a:spcBef>
              <a:buFont typeface="Arial" panose="020B0604020202020204" pitchFamily="34" charset="0"/>
              <a:buChar char="•"/>
            </a:pPr>
            <a:r>
              <a:rPr lang="en-US" dirty="0">
                <a:solidFill>
                  <a:schemeClr val="accent4">
                    <a:lumMod val="75000"/>
                  </a:schemeClr>
                </a:solidFill>
              </a:rPr>
              <a:t>Research &amp; Impact Analysis</a:t>
            </a:r>
          </a:p>
          <a:p>
            <a:pPr marL="285750" indent="-285750">
              <a:spcBef>
                <a:spcPts val="1200"/>
              </a:spcBef>
              <a:buFont typeface="Arial" panose="020B0604020202020204" pitchFamily="34" charset="0"/>
              <a:buChar char="•"/>
            </a:pPr>
            <a:r>
              <a:rPr lang="en-US" dirty="0">
                <a:solidFill>
                  <a:schemeClr val="accent4">
                    <a:lumMod val="75000"/>
                  </a:schemeClr>
                </a:solidFill>
              </a:rPr>
              <a:t>IMF / OECD Reports   </a:t>
            </a:r>
          </a:p>
        </p:txBody>
      </p:sp>
      <p:grpSp>
        <p:nvGrpSpPr>
          <p:cNvPr id="45" name="Group 44">
            <a:extLst>
              <a:ext uri="{FF2B5EF4-FFF2-40B4-BE49-F238E27FC236}">
                <a16:creationId xmlns:a16="http://schemas.microsoft.com/office/drawing/2014/main" id="{CC2F8773-CE53-42C6-08BE-D281E83E5423}"/>
              </a:ext>
            </a:extLst>
          </p:cNvPr>
          <p:cNvGrpSpPr/>
          <p:nvPr/>
        </p:nvGrpSpPr>
        <p:grpSpPr>
          <a:xfrm>
            <a:off x="5566730" y="5656082"/>
            <a:ext cx="6338519" cy="817809"/>
            <a:chOff x="772418" y="6155089"/>
            <a:chExt cx="2283250" cy="455663"/>
          </a:xfrm>
        </p:grpSpPr>
        <p:sp>
          <p:nvSpPr>
            <p:cNvPr id="46" name="Rectangle 45">
              <a:extLst>
                <a:ext uri="{FF2B5EF4-FFF2-40B4-BE49-F238E27FC236}">
                  <a16:creationId xmlns:a16="http://schemas.microsoft.com/office/drawing/2014/main" id="{4943932A-D3F0-2664-B914-6FE5B899679E}"/>
                </a:ext>
              </a:extLst>
            </p:cNvPr>
            <p:cNvSpPr/>
            <p:nvPr/>
          </p:nvSpPr>
          <p:spPr>
            <a:xfrm>
              <a:off x="772418" y="6155089"/>
              <a:ext cx="2283250" cy="451413"/>
            </a:xfrm>
            <a:prstGeom prst="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9300" indent="-285750">
                <a:buFont typeface="Wingdings" panose="05000000000000000000" pitchFamily="2" charset="2"/>
                <a:buChar char="q"/>
              </a:pPr>
              <a:r>
                <a:rPr lang="en-US" sz="1400" b="1" dirty="0">
                  <a:solidFill>
                    <a:schemeClr val="accent2">
                      <a:lumMod val="50000"/>
                    </a:schemeClr>
                  </a:solidFill>
                </a:rPr>
                <a:t>FSP Guidelines on SDD Collection (e.g., IFC)</a:t>
              </a:r>
            </a:p>
            <a:p>
              <a:pPr marL="749300" indent="-285750">
                <a:buFont typeface="Wingdings" panose="05000000000000000000" pitchFamily="2" charset="2"/>
                <a:buChar char="q"/>
              </a:pPr>
              <a:r>
                <a:rPr lang="en-US" sz="1400" b="1" dirty="0">
                  <a:solidFill>
                    <a:schemeClr val="accent2">
                      <a:lumMod val="50000"/>
                    </a:schemeClr>
                  </a:solidFill>
                </a:rPr>
                <a:t>Tools for SDD collection (e.g., Standard Chartered)</a:t>
              </a:r>
            </a:p>
            <a:p>
              <a:pPr marL="749300" indent="-285750">
                <a:buFont typeface="Wingdings" panose="05000000000000000000" pitchFamily="2" charset="2"/>
                <a:buChar char="q"/>
              </a:pPr>
              <a:r>
                <a:rPr lang="en-US" sz="1400" b="1" dirty="0">
                  <a:solidFill>
                    <a:schemeClr val="accent2">
                      <a:lumMod val="50000"/>
                    </a:schemeClr>
                  </a:solidFill>
                </a:rPr>
                <a:t>Guidance to Financial Infrastructure (e.g., WB ICCR)</a:t>
              </a:r>
            </a:p>
          </p:txBody>
        </p:sp>
        <p:pic>
          <p:nvPicPr>
            <p:cNvPr id="47" name="Graphic 46" descr="Tools with solid fill">
              <a:extLst>
                <a:ext uri="{FF2B5EF4-FFF2-40B4-BE49-F238E27FC236}">
                  <a16:creationId xmlns:a16="http://schemas.microsoft.com/office/drawing/2014/main" id="{5E378968-B62B-6500-2677-592272A34D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418" y="6196959"/>
              <a:ext cx="190653" cy="413793"/>
            </a:xfrm>
            <a:prstGeom prst="rect">
              <a:avLst/>
            </a:prstGeom>
          </p:spPr>
        </p:pic>
      </p:grpSp>
    </p:spTree>
    <p:extLst>
      <p:ext uri="{BB962C8B-B14F-4D97-AF65-F5344CB8AC3E}">
        <p14:creationId xmlns:p14="http://schemas.microsoft.com/office/powerpoint/2010/main" val="1899144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8DE9839-B69F-0E5C-EF8D-95F5D2528E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4" name="Object 3" hidden="1">
                        <a:extLst>
                          <a:ext uri="{FF2B5EF4-FFF2-40B4-BE49-F238E27FC236}">
                            <a16:creationId xmlns:a16="http://schemas.microsoft.com/office/drawing/2014/main" id="{08DE9839-B69F-0E5C-EF8D-95F5D2528E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FEDB285-877F-3E40-6CA4-C23103F8320A}"/>
              </a:ext>
            </a:extLst>
          </p:cNvPr>
          <p:cNvSpPr>
            <a:spLocks noGrp="1"/>
          </p:cNvSpPr>
          <p:nvPr>
            <p:ph type="title"/>
          </p:nvPr>
        </p:nvSpPr>
        <p:spPr>
          <a:xfrm>
            <a:off x="1064875" y="8503"/>
            <a:ext cx="11428253" cy="1046375"/>
          </a:xfrm>
        </p:spPr>
        <p:txBody>
          <a:bodyPr vert="horz">
            <a:normAutofit/>
          </a:bodyPr>
          <a:lstStyle/>
          <a:p>
            <a:r>
              <a:rPr lang="en-US" sz="2800" dirty="0"/>
              <a:t>Annual Reporting Process </a:t>
            </a:r>
          </a:p>
        </p:txBody>
      </p:sp>
      <p:cxnSp>
        <p:nvCxnSpPr>
          <p:cNvPr id="2" name="Straight Connector 1">
            <a:extLst>
              <a:ext uri="{FF2B5EF4-FFF2-40B4-BE49-F238E27FC236}">
                <a16:creationId xmlns:a16="http://schemas.microsoft.com/office/drawing/2014/main" id="{E3F7373C-4C75-F0B9-ED89-704A1F936E08}"/>
              </a:ext>
            </a:extLst>
          </p:cNvPr>
          <p:cNvCxnSpPr/>
          <p:nvPr/>
        </p:nvCxnSpPr>
        <p:spPr>
          <a:xfrm>
            <a:off x="976161" y="93346"/>
            <a:ext cx="0" cy="8654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B0A3D20-508B-422B-A78F-F6AF74A10B70}"/>
              </a:ext>
            </a:extLst>
          </p:cNvPr>
          <p:cNvSpPr txBox="1"/>
          <p:nvPr/>
        </p:nvSpPr>
        <p:spPr>
          <a:xfrm>
            <a:off x="14627" y="233679"/>
            <a:ext cx="1703318" cy="5809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bg1">
                    <a:lumMod val="85000"/>
                  </a:schemeClr>
                </a:solidFill>
                <a:latin typeface="Helvetica"/>
              </a:rPr>
              <a:t>5</a:t>
            </a:r>
            <a:r>
              <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rPr>
              <a:t>B</a:t>
            </a:r>
          </a:p>
        </p:txBody>
      </p:sp>
      <p:sp>
        <p:nvSpPr>
          <p:cNvPr id="15" name="TextBox 14">
            <a:extLst>
              <a:ext uri="{FF2B5EF4-FFF2-40B4-BE49-F238E27FC236}">
                <a16:creationId xmlns:a16="http://schemas.microsoft.com/office/drawing/2014/main" id="{94C0ECC0-ABB1-1470-86E2-8EE956CFFF46}"/>
              </a:ext>
            </a:extLst>
          </p:cNvPr>
          <p:cNvSpPr txBox="1"/>
          <p:nvPr/>
        </p:nvSpPr>
        <p:spPr>
          <a:xfrm>
            <a:off x="427107" y="1170986"/>
            <a:ext cx="6035338" cy="3046988"/>
          </a:xfrm>
          <a:prstGeom prst="rect">
            <a:avLst/>
          </a:prstGeom>
          <a:noFill/>
          <a:ln w="28575">
            <a:solidFill>
              <a:srgbClr val="8B3562"/>
            </a:solidFill>
          </a:ln>
        </p:spPr>
        <p:txBody>
          <a:bodyPr wrap="square">
            <a:spAutoFit/>
          </a:bodyPr>
          <a:lstStyle/>
          <a:p>
            <a:pPr>
              <a:spcAft>
                <a:spcPts val="600"/>
              </a:spcAft>
            </a:pPr>
            <a:r>
              <a:rPr lang="en-US" sz="1600" b="1" dirty="0">
                <a:effectLst/>
                <a:ea typeface="MS Mincho" panose="02020609040205080304" pitchFamily="49" charset="-128"/>
              </a:rPr>
              <a:t>Data Collection (Core Indicators)</a:t>
            </a:r>
          </a:p>
          <a:p>
            <a:pPr marL="285750" indent="-285750">
              <a:spcAft>
                <a:spcPts val="600"/>
              </a:spcAft>
              <a:buFont typeface="Arial" panose="020B0604020202020204" pitchFamily="34" charset="0"/>
              <a:buChar char="•"/>
            </a:pPr>
            <a:r>
              <a:rPr lang="en-US" sz="1600" b="1" dirty="0">
                <a:ea typeface="MS Mincho" panose="02020609040205080304" pitchFamily="49" charset="-128"/>
              </a:rPr>
              <a:t>Country Aggregator</a:t>
            </a:r>
            <a:r>
              <a:rPr lang="en-US" sz="1600" dirty="0">
                <a:ea typeface="MS Mincho" panose="02020609040205080304" pitchFamily="49" charset="-128"/>
              </a:rPr>
              <a:t>(s) establishes data collection mechanism for respective signatories. </a:t>
            </a:r>
            <a:r>
              <a:rPr lang="en-US" sz="1400" i="1" dirty="0">
                <a:solidFill>
                  <a:schemeClr val="tx1">
                    <a:lumMod val="50000"/>
                    <a:lumOff val="50000"/>
                  </a:schemeClr>
                </a:solidFill>
                <a:ea typeface="MS Mincho" panose="02020609040205080304" pitchFamily="49" charset="-128"/>
              </a:rPr>
              <a:t>Must be secure, accurate and build on existing, sustainable data collection mechanisms</a:t>
            </a:r>
          </a:p>
          <a:p>
            <a:pPr marL="285750" indent="-285750">
              <a:spcAft>
                <a:spcPts val="600"/>
              </a:spcAft>
              <a:buFont typeface="Arial" panose="020B0604020202020204" pitchFamily="34" charset="0"/>
              <a:buChar char="•"/>
            </a:pPr>
            <a:r>
              <a:rPr lang="en-US" sz="1600" b="1" dirty="0">
                <a:ea typeface="MS Mincho" panose="02020609040205080304" pitchFamily="49" charset="-128"/>
              </a:rPr>
              <a:t>Signatories</a:t>
            </a:r>
            <a:r>
              <a:rPr lang="en-US" sz="1600" dirty="0">
                <a:ea typeface="MS Mincho" panose="02020609040205080304" pitchFamily="49" charset="-128"/>
              </a:rPr>
              <a:t> report to aggregator on core indicators annually.  </a:t>
            </a:r>
            <a:r>
              <a:rPr lang="en-US" sz="1400" i="1" dirty="0">
                <a:solidFill>
                  <a:schemeClr val="tx1">
                    <a:lumMod val="50000"/>
                    <a:lumOff val="50000"/>
                  </a:schemeClr>
                </a:solidFill>
                <a:ea typeface="MS Mincho" panose="02020609040205080304" pitchFamily="49" charset="-128"/>
              </a:rPr>
              <a:t>Starting one-year after signing (5 indicators, by size and sex) </a:t>
            </a:r>
            <a:endParaRPr lang="en-US" sz="1600" i="1" dirty="0">
              <a:solidFill>
                <a:schemeClr val="tx1">
                  <a:lumMod val="50000"/>
                  <a:lumOff val="50000"/>
                </a:schemeClr>
              </a:solidFill>
              <a:ea typeface="MS Mincho" panose="02020609040205080304" pitchFamily="49" charset="-128"/>
            </a:endParaRPr>
          </a:p>
          <a:p>
            <a:pPr marL="285750" indent="-285750">
              <a:spcAft>
                <a:spcPts val="600"/>
              </a:spcAft>
              <a:buFont typeface="Arial" panose="020B0604020202020204" pitchFamily="34" charset="0"/>
              <a:buChar char="•"/>
            </a:pPr>
            <a:r>
              <a:rPr lang="en-US" sz="1600" b="1" dirty="0">
                <a:effectLst/>
                <a:ea typeface="MS Mincho" panose="02020609040205080304" pitchFamily="49" charset="-128"/>
              </a:rPr>
              <a:t>Country Aggregator</a:t>
            </a:r>
            <a:r>
              <a:rPr lang="en-US" sz="1600" dirty="0">
                <a:effectLst/>
                <a:ea typeface="MS Mincho" panose="02020609040205080304" pitchFamily="49" charset="-128"/>
              </a:rPr>
              <a:t> is responsible for</a:t>
            </a:r>
            <a:r>
              <a:rPr lang="en-US" sz="1600" dirty="0">
                <a:ea typeface="MS Mincho" panose="02020609040205080304" pitchFamily="49" charset="-128"/>
              </a:rPr>
              <a:t> reviewing, validating, storing, sharing and analyzing data </a:t>
            </a:r>
          </a:p>
          <a:p>
            <a:pPr marL="285750" indent="-285750">
              <a:spcAft>
                <a:spcPts val="600"/>
              </a:spcAft>
              <a:buFont typeface="Arial" panose="020B0604020202020204" pitchFamily="34" charset="0"/>
              <a:buChar char="•"/>
            </a:pPr>
            <a:r>
              <a:rPr lang="en-US" sz="1600" b="1" dirty="0">
                <a:ea typeface="MS Mincho" panose="02020609040205080304" pitchFamily="49" charset="-128"/>
              </a:rPr>
              <a:t>Country Aggregator</a:t>
            </a:r>
            <a:r>
              <a:rPr lang="en-US" sz="1600" dirty="0">
                <a:ea typeface="MS Mincho" panose="02020609040205080304" pitchFamily="49" charset="-128"/>
              </a:rPr>
              <a:t> shares FSP data with global aggregator (OECD) for Global Report. </a:t>
            </a:r>
            <a:r>
              <a:rPr lang="en-US" sz="1400" i="1" dirty="0">
                <a:solidFill>
                  <a:schemeClr val="tx1">
                    <a:lumMod val="50000"/>
                    <a:lumOff val="50000"/>
                  </a:schemeClr>
                </a:solidFill>
                <a:effectLst/>
                <a:ea typeface="MS Mincho" panose="02020609040205080304" pitchFamily="49" charset="-128"/>
              </a:rPr>
              <a:t>Preferably </a:t>
            </a:r>
            <a:r>
              <a:rPr lang="en-US" sz="1400" i="1" dirty="0">
                <a:solidFill>
                  <a:schemeClr val="tx1">
                    <a:lumMod val="50000"/>
                    <a:lumOff val="50000"/>
                  </a:schemeClr>
                </a:solidFill>
                <a:ea typeface="MS Mincho" panose="02020609040205080304" pitchFamily="49" charset="-128"/>
              </a:rPr>
              <a:t>aggregate data for each FSP, not just country totals.  FSPs can be anonymized if needed.</a:t>
            </a:r>
          </a:p>
        </p:txBody>
      </p:sp>
      <p:sp>
        <p:nvSpPr>
          <p:cNvPr id="23" name="TextBox 22">
            <a:extLst>
              <a:ext uri="{FF2B5EF4-FFF2-40B4-BE49-F238E27FC236}">
                <a16:creationId xmlns:a16="http://schemas.microsoft.com/office/drawing/2014/main" id="{187774E6-018A-D491-A5AE-0A98E487C081}"/>
              </a:ext>
            </a:extLst>
          </p:cNvPr>
          <p:cNvSpPr txBox="1"/>
          <p:nvPr/>
        </p:nvSpPr>
        <p:spPr>
          <a:xfrm>
            <a:off x="6802202" y="1186374"/>
            <a:ext cx="5074724" cy="3016210"/>
          </a:xfrm>
          <a:prstGeom prst="rect">
            <a:avLst/>
          </a:prstGeom>
          <a:noFill/>
          <a:ln w="28575">
            <a:solidFill>
              <a:srgbClr val="8B3562"/>
            </a:solidFill>
          </a:ln>
        </p:spPr>
        <p:txBody>
          <a:bodyPr wrap="square">
            <a:spAutoFit/>
          </a:bodyPr>
          <a:lstStyle/>
          <a:p>
            <a:pPr>
              <a:spcBef>
                <a:spcPts val="900"/>
              </a:spcBef>
            </a:pPr>
            <a:r>
              <a:rPr lang="en-US" sz="1600" b="1" dirty="0">
                <a:effectLst/>
                <a:ea typeface="MS Mincho" panose="02020609040205080304" pitchFamily="49" charset="-128"/>
              </a:rPr>
              <a:t>Tracking other Actions</a:t>
            </a:r>
          </a:p>
          <a:p>
            <a:pPr marL="285750" indent="-285750">
              <a:spcBef>
                <a:spcPts val="900"/>
              </a:spcBef>
              <a:buFont typeface="Arial" panose="020B0604020202020204" pitchFamily="34" charset="0"/>
              <a:buChar char="•"/>
            </a:pPr>
            <a:r>
              <a:rPr lang="en-US" sz="1600" b="1" dirty="0">
                <a:effectLst/>
                <a:ea typeface="MS Mincho" panose="02020609040205080304" pitchFamily="49" charset="-128"/>
              </a:rPr>
              <a:t>Coordinator (Global or National) </a:t>
            </a:r>
            <a:r>
              <a:rPr lang="en-US" sz="1600" dirty="0">
                <a:effectLst/>
                <a:ea typeface="MS Mincho" panose="02020609040205080304" pitchFamily="49" charset="-128"/>
              </a:rPr>
              <a:t>sends Annual Survey to FSP and other signatories asking about progress on leadership &amp; action commitments </a:t>
            </a:r>
            <a:endParaRPr lang="en-US" sz="1600" dirty="0">
              <a:ea typeface="MS Mincho" panose="02020609040205080304" pitchFamily="49" charset="-128"/>
            </a:endParaRPr>
          </a:p>
          <a:p>
            <a:pPr marL="285750" indent="-285750">
              <a:spcBef>
                <a:spcPts val="900"/>
              </a:spcBef>
              <a:buFont typeface="Arial" panose="020B0604020202020204" pitchFamily="34" charset="0"/>
              <a:buChar char="•"/>
            </a:pPr>
            <a:r>
              <a:rPr lang="en-US" sz="1600" b="1" dirty="0">
                <a:ea typeface="MS Mincho" panose="02020609040205080304" pitchFamily="49" charset="-128"/>
              </a:rPr>
              <a:t>FSPs and other Signatories </a:t>
            </a:r>
            <a:r>
              <a:rPr lang="en-US" sz="1600" dirty="0">
                <a:ea typeface="MS Mincho" panose="02020609040205080304" pitchFamily="49" charset="-128"/>
              </a:rPr>
              <a:t>provide updates through Survey </a:t>
            </a:r>
          </a:p>
          <a:p>
            <a:pPr marL="285750" indent="-285750">
              <a:spcBef>
                <a:spcPts val="900"/>
              </a:spcBef>
              <a:buFont typeface="Arial" panose="020B0604020202020204" pitchFamily="34" charset="0"/>
              <a:buChar char="•"/>
            </a:pPr>
            <a:r>
              <a:rPr lang="en-US" sz="1600" b="1" dirty="0">
                <a:ea typeface="MS Mincho" panose="02020609040205080304" pitchFamily="49" charset="-128"/>
              </a:rPr>
              <a:t>Country Coordinators </a:t>
            </a:r>
            <a:r>
              <a:rPr lang="en-US" sz="1600" dirty="0">
                <a:ea typeface="MS Mincho" panose="02020609040205080304" pitchFamily="49" charset="-128"/>
              </a:rPr>
              <a:t>validate progress reported by local signatories; Global Coordinator validates global signatories</a:t>
            </a:r>
          </a:p>
          <a:p>
            <a:pPr marL="285750" indent="-285750">
              <a:spcBef>
                <a:spcPts val="900"/>
              </a:spcBef>
              <a:buFont typeface="Arial" panose="020B0604020202020204" pitchFamily="34" charset="0"/>
              <a:buChar char="•"/>
            </a:pPr>
            <a:r>
              <a:rPr lang="en-US" sz="1600" b="1" dirty="0">
                <a:ea typeface="MS Mincho" panose="02020609040205080304" pitchFamily="49" charset="-128"/>
              </a:rPr>
              <a:t>Country Coordinators </a:t>
            </a:r>
            <a:r>
              <a:rPr lang="en-US" sz="1600" dirty="0">
                <a:ea typeface="MS Mincho" panose="02020609040205080304" pitchFamily="49" charset="-128"/>
              </a:rPr>
              <a:t>may issue country report</a:t>
            </a:r>
            <a:endParaRPr lang="en-US" sz="2000" dirty="0">
              <a:ea typeface="MS Mincho" panose="02020609040205080304" pitchFamily="49" charset="-128"/>
            </a:endParaRPr>
          </a:p>
        </p:txBody>
      </p:sp>
      <p:sp>
        <p:nvSpPr>
          <p:cNvPr id="31" name="Rectangle 30">
            <a:extLst>
              <a:ext uri="{FF2B5EF4-FFF2-40B4-BE49-F238E27FC236}">
                <a16:creationId xmlns:a16="http://schemas.microsoft.com/office/drawing/2014/main" id="{7147A7D5-E99F-F071-DA7E-956E859F3BFF}"/>
              </a:ext>
            </a:extLst>
          </p:cNvPr>
          <p:cNvSpPr/>
          <p:nvPr/>
        </p:nvSpPr>
        <p:spPr>
          <a:xfrm>
            <a:off x="1834664" y="5700218"/>
            <a:ext cx="6035338" cy="671759"/>
          </a:xfrm>
          <a:prstGeom prst="rect">
            <a:avLst/>
          </a:prstGeom>
          <a:solidFill>
            <a:schemeClr val="tx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Global WE Finance Code Annual Report &amp; Dashboard </a:t>
            </a:r>
          </a:p>
          <a:p>
            <a:pPr algn="ctr"/>
            <a:r>
              <a:rPr lang="en-US" b="1" dirty="0">
                <a:solidFill>
                  <a:schemeClr val="bg1"/>
                </a:solidFill>
              </a:rPr>
              <a:t>(Global Coordinator) </a:t>
            </a:r>
          </a:p>
        </p:txBody>
      </p:sp>
      <p:cxnSp>
        <p:nvCxnSpPr>
          <p:cNvPr id="36" name="Connector: Elbow 35">
            <a:extLst>
              <a:ext uri="{FF2B5EF4-FFF2-40B4-BE49-F238E27FC236}">
                <a16:creationId xmlns:a16="http://schemas.microsoft.com/office/drawing/2014/main" id="{C6B51E01-5CFF-7D76-C6AC-0C6E286B55E4}"/>
              </a:ext>
            </a:extLst>
          </p:cNvPr>
          <p:cNvCxnSpPr>
            <a:cxnSpLocks/>
            <a:endCxn id="31" idx="0"/>
          </p:cNvCxnSpPr>
          <p:nvPr/>
        </p:nvCxnSpPr>
        <p:spPr>
          <a:xfrm rot="16200000" flipH="1">
            <a:off x="3407432" y="4255317"/>
            <a:ext cx="1482244" cy="1407557"/>
          </a:xfrm>
          <a:prstGeom prst="bentConnector3">
            <a:avLst>
              <a:gd name="adj1" fmla="val 73567"/>
            </a:avLst>
          </a:prstGeom>
          <a:ln w="28575">
            <a:solidFill>
              <a:srgbClr val="8B356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90F76593-C9AB-BFE7-7D5E-7C57CA6AEDEE}"/>
              </a:ext>
            </a:extLst>
          </p:cNvPr>
          <p:cNvCxnSpPr>
            <a:cxnSpLocks/>
            <a:stCxn id="23" idx="2"/>
            <a:endCxn id="31" idx="0"/>
          </p:cNvCxnSpPr>
          <p:nvPr/>
        </p:nvCxnSpPr>
        <p:spPr>
          <a:xfrm rot="5400000">
            <a:off x="6347132" y="2707786"/>
            <a:ext cx="1497634" cy="4487231"/>
          </a:xfrm>
          <a:prstGeom prst="bentConnector3">
            <a:avLst>
              <a:gd name="adj1" fmla="val 74011"/>
            </a:avLst>
          </a:prstGeom>
          <a:ln w="28575">
            <a:solidFill>
              <a:srgbClr val="8B356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AFD43E7-16AB-EFEF-A5C8-0DBFCD3C6643}"/>
              </a:ext>
            </a:extLst>
          </p:cNvPr>
          <p:cNvSpPr txBox="1"/>
          <p:nvPr/>
        </p:nvSpPr>
        <p:spPr>
          <a:xfrm>
            <a:off x="6802201" y="4483155"/>
            <a:ext cx="5081519" cy="584775"/>
          </a:xfrm>
          <a:prstGeom prst="rect">
            <a:avLst/>
          </a:prstGeom>
          <a:solidFill>
            <a:schemeClr val="tx2">
              <a:lumMod val="20000"/>
              <a:lumOff val="80000"/>
            </a:schemeClr>
          </a:solidFill>
          <a:ln w="28575">
            <a:solidFill>
              <a:srgbClr val="8B3562"/>
            </a:solidFill>
          </a:ln>
        </p:spPr>
        <p:txBody>
          <a:bodyPr wrap="square">
            <a:spAutoFit/>
          </a:bodyPr>
          <a:lstStyle/>
          <a:p>
            <a:pPr marL="285750" indent="-285750">
              <a:spcBef>
                <a:spcPts val="1200"/>
              </a:spcBef>
              <a:buFont typeface="Arial" panose="020B0604020202020204" pitchFamily="34" charset="0"/>
              <a:buChar char="•"/>
            </a:pPr>
            <a:r>
              <a:rPr lang="en-US" sz="1600" b="1" dirty="0">
                <a:ea typeface="MS Mincho" panose="02020609040205080304" pitchFamily="49" charset="-128"/>
              </a:rPr>
              <a:t>Global Coordinator </a:t>
            </a:r>
            <a:r>
              <a:rPr lang="en-US" sz="1600" dirty="0">
                <a:ea typeface="MS Mincho" panose="02020609040205080304" pitchFamily="49" charset="-128"/>
              </a:rPr>
              <a:t>collects surveys, analyzes main trends &amp; identifies good practices to highlight                 </a:t>
            </a:r>
          </a:p>
        </p:txBody>
      </p:sp>
      <p:sp>
        <p:nvSpPr>
          <p:cNvPr id="42" name="TextBox 41">
            <a:extLst>
              <a:ext uri="{FF2B5EF4-FFF2-40B4-BE49-F238E27FC236}">
                <a16:creationId xmlns:a16="http://schemas.microsoft.com/office/drawing/2014/main" id="{37F59EBC-5878-8B63-A6E7-E2729B4A8C92}"/>
              </a:ext>
            </a:extLst>
          </p:cNvPr>
          <p:cNvSpPr txBox="1"/>
          <p:nvPr/>
        </p:nvSpPr>
        <p:spPr>
          <a:xfrm>
            <a:off x="445712" y="4468605"/>
            <a:ext cx="6035338" cy="584775"/>
          </a:xfrm>
          <a:prstGeom prst="rect">
            <a:avLst/>
          </a:prstGeom>
          <a:solidFill>
            <a:schemeClr val="tx2">
              <a:lumMod val="20000"/>
              <a:lumOff val="80000"/>
            </a:schemeClr>
          </a:solidFill>
          <a:ln w="28575">
            <a:solidFill>
              <a:srgbClr val="8B3562"/>
            </a:solidFill>
          </a:ln>
        </p:spPr>
        <p:txBody>
          <a:bodyPr wrap="square">
            <a:spAutoFit/>
          </a:bodyPr>
          <a:lstStyle/>
          <a:p>
            <a:pPr marL="285750" indent="-285750">
              <a:spcAft>
                <a:spcPts val="600"/>
              </a:spcAft>
              <a:buFont typeface="Arial" panose="020B0604020202020204" pitchFamily="34" charset="0"/>
              <a:buChar char="•"/>
            </a:pPr>
            <a:r>
              <a:rPr lang="en-US" sz="1600" b="1" dirty="0">
                <a:effectLst/>
                <a:ea typeface="MS Mincho" panose="02020609040205080304" pitchFamily="49" charset="-128"/>
              </a:rPr>
              <a:t>Global Aggregator</a:t>
            </a:r>
            <a:r>
              <a:rPr lang="en-US" sz="1600" b="1" dirty="0">
                <a:ea typeface="MS Mincho" panose="02020609040205080304" pitchFamily="49" charset="-128"/>
              </a:rPr>
              <a:t> (OECD) c</a:t>
            </a:r>
            <a:r>
              <a:rPr lang="en-US" sz="1600" dirty="0">
                <a:ea typeface="MS Mincho" panose="02020609040205080304" pitchFamily="49" charset="-128"/>
              </a:rPr>
              <a:t>ollects, validates, stores &amp; analyzes data from countries &amp; global signatories</a:t>
            </a:r>
            <a:endParaRPr lang="en-US" sz="1600" dirty="0">
              <a:effectLst/>
              <a:ea typeface="MS Mincho" panose="02020609040205080304" pitchFamily="49" charset="-128"/>
            </a:endParaRPr>
          </a:p>
        </p:txBody>
      </p:sp>
      <p:grpSp>
        <p:nvGrpSpPr>
          <p:cNvPr id="69" name="Group 68">
            <a:extLst>
              <a:ext uri="{FF2B5EF4-FFF2-40B4-BE49-F238E27FC236}">
                <a16:creationId xmlns:a16="http://schemas.microsoft.com/office/drawing/2014/main" id="{B2930F4D-659A-BA8D-6D40-8CBF9B7EAFDA}"/>
              </a:ext>
            </a:extLst>
          </p:cNvPr>
          <p:cNvGrpSpPr/>
          <p:nvPr/>
        </p:nvGrpSpPr>
        <p:grpSpPr>
          <a:xfrm>
            <a:off x="8525687" y="5668285"/>
            <a:ext cx="3351239" cy="916783"/>
            <a:chOff x="772418" y="6155089"/>
            <a:chExt cx="2283250" cy="451413"/>
          </a:xfrm>
        </p:grpSpPr>
        <p:sp>
          <p:nvSpPr>
            <p:cNvPr id="70" name="Rectangle 69">
              <a:extLst>
                <a:ext uri="{FF2B5EF4-FFF2-40B4-BE49-F238E27FC236}">
                  <a16:creationId xmlns:a16="http://schemas.microsoft.com/office/drawing/2014/main" id="{5364B62D-9917-4FD3-1661-991CFC31C488}"/>
                </a:ext>
              </a:extLst>
            </p:cNvPr>
            <p:cNvSpPr/>
            <p:nvPr/>
          </p:nvSpPr>
          <p:spPr>
            <a:xfrm>
              <a:off x="772418" y="6155089"/>
              <a:ext cx="2283250" cy="451413"/>
            </a:xfrm>
            <a:prstGeom prst="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9300" indent="-285750">
                <a:buFont typeface="Wingdings" panose="05000000000000000000" pitchFamily="2" charset="2"/>
                <a:buChar char="ü"/>
              </a:pPr>
              <a:r>
                <a:rPr lang="en-US" sz="1400" b="1" dirty="0">
                  <a:solidFill>
                    <a:schemeClr val="accent2">
                      <a:lumMod val="50000"/>
                    </a:schemeClr>
                  </a:solidFill>
                </a:rPr>
                <a:t>UK Annual Report </a:t>
              </a:r>
            </a:p>
            <a:p>
              <a:pPr marL="749300" indent="-285750">
                <a:buFont typeface="Wingdings" panose="05000000000000000000" pitchFamily="2" charset="2"/>
                <a:buChar char="q"/>
              </a:pPr>
              <a:r>
                <a:rPr lang="en-US" sz="1400" b="1" dirty="0">
                  <a:solidFill>
                    <a:schemeClr val="accent2">
                      <a:lumMod val="50000"/>
                    </a:schemeClr>
                  </a:solidFill>
                </a:rPr>
                <a:t>Annual Survey of Actions</a:t>
              </a:r>
            </a:p>
            <a:p>
              <a:pPr marL="749300" indent="-285750">
                <a:buFont typeface="Wingdings" panose="05000000000000000000" pitchFamily="2" charset="2"/>
                <a:buChar char="q"/>
              </a:pPr>
              <a:r>
                <a:rPr lang="en-US" sz="1400" b="1" dirty="0">
                  <a:solidFill>
                    <a:schemeClr val="accent2">
                      <a:lumMod val="50000"/>
                    </a:schemeClr>
                  </a:solidFill>
                </a:rPr>
                <a:t>OECD Data Guidelines </a:t>
              </a:r>
            </a:p>
            <a:p>
              <a:pPr marL="749300" indent="-285750">
                <a:buFont typeface="Wingdings" panose="05000000000000000000" pitchFamily="2" charset="2"/>
                <a:buChar char="q"/>
              </a:pPr>
              <a:r>
                <a:rPr lang="en-US" sz="1400" b="1" dirty="0">
                  <a:solidFill>
                    <a:schemeClr val="accent2">
                      <a:lumMod val="50000"/>
                    </a:schemeClr>
                  </a:solidFill>
                </a:rPr>
                <a:t>Dashboards</a:t>
              </a:r>
            </a:p>
          </p:txBody>
        </p:sp>
        <p:pic>
          <p:nvPicPr>
            <p:cNvPr id="71" name="Graphic 70" descr="Tools with solid fill">
              <a:extLst>
                <a:ext uri="{FF2B5EF4-FFF2-40B4-BE49-F238E27FC236}">
                  <a16:creationId xmlns:a16="http://schemas.microsoft.com/office/drawing/2014/main" id="{5CB141B1-191E-590B-0F1F-5EC8059CB9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2418" y="6196959"/>
              <a:ext cx="360600" cy="269461"/>
            </a:xfrm>
            <a:prstGeom prst="rect">
              <a:avLst/>
            </a:prstGeom>
          </p:spPr>
        </p:pic>
      </p:grpSp>
    </p:spTree>
    <p:extLst>
      <p:ext uri="{BB962C8B-B14F-4D97-AF65-F5344CB8AC3E}">
        <p14:creationId xmlns:p14="http://schemas.microsoft.com/office/powerpoint/2010/main" val="427749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2B966A-765F-4302-B0D0-F35FFA516188}"/>
              </a:ext>
            </a:extLst>
          </p:cNvPr>
          <p:cNvSpPr/>
          <p:nvPr/>
        </p:nvSpPr>
        <p:spPr>
          <a:xfrm>
            <a:off x="6816694" y="1332812"/>
            <a:ext cx="5096212" cy="5026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A2FCA8E-1D96-72A8-5649-09BE345C5389}"/>
              </a:ext>
            </a:extLst>
          </p:cNvPr>
          <p:cNvSpPr>
            <a:spLocks noGrp="1"/>
          </p:cNvSpPr>
          <p:nvPr>
            <p:ph type="title"/>
          </p:nvPr>
        </p:nvSpPr>
        <p:spPr>
          <a:xfrm>
            <a:off x="989813" y="-24887"/>
            <a:ext cx="11112539" cy="1046375"/>
          </a:xfrm>
        </p:spPr>
        <p:txBody>
          <a:bodyPr vert="horz">
            <a:normAutofit/>
          </a:bodyPr>
          <a:lstStyle/>
          <a:p>
            <a:r>
              <a:rPr lang="en-US" sz="2800" dirty="0"/>
              <a:t>Evaluation of Effectiveness &amp; Impact </a:t>
            </a:r>
            <a:endParaRPr lang="en-US" sz="2800" noProof="0" dirty="0"/>
          </a:p>
        </p:txBody>
      </p:sp>
      <p:sp>
        <p:nvSpPr>
          <p:cNvPr id="9" name="TextBox 8">
            <a:extLst>
              <a:ext uri="{FF2B5EF4-FFF2-40B4-BE49-F238E27FC236}">
                <a16:creationId xmlns:a16="http://schemas.microsoft.com/office/drawing/2014/main" id="{2FFF5BAF-96B4-AE44-C37B-F8BE2B8F5A88}"/>
              </a:ext>
            </a:extLst>
          </p:cNvPr>
          <p:cNvSpPr txBox="1"/>
          <p:nvPr/>
        </p:nvSpPr>
        <p:spPr>
          <a:xfrm>
            <a:off x="279094" y="1332812"/>
            <a:ext cx="6056511" cy="4878771"/>
          </a:xfrm>
          <a:prstGeom prst="rect">
            <a:avLst/>
          </a:prstGeom>
          <a:noFill/>
        </p:spPr>
        <p:txBody>
          <a:bodyPr wrap="square">
            <a:spAutoFit/>
          </a:bodyPr>
          <a:lstStyle/>
          <a:p>
            <a:pPr marL="0" marR="0">
              <a:lnSpc>
                <a:spcPct val="115000"/>
              </a:lnSpc>
              <a:spcBef>
                <a:spcPts val="600"/>
              </a:spcBef>
              <a:spcAft>
                <a:spcPts val="1000"/>
              </a:spcAft>
            </a:pPr>
            <a:r>
              <a:rPr lang="en-US" b="1" dirty="0">
                <a:effectLst/>
                <a:ea typeface="MS Mincho" panose="02020609040205080304" pitchFamily="49" charset="-128"/>
                <a:cs typeface="Times New Roman" panose="02020603050405020304" pitchFamily="18" charset="0"/>
              </a:rPr>
              <a:t>Hypotheses to be tested </a:t>
            </a:r>
          </a:p>
          <a:p>
            <a:pPr marL="285750" indent="-285750">
              <a:spcBef>
                <a:spcPts val="600"/>
              </a:spcBef>
              <a:buFont typeface="Arial" panose="020B0604020202020204" pitchFamily="34" charset="0"/>
              <a:buChar char="•"/>
            </a:pPr>
            <a:r>
              <a:rPr lang="en-US" dirty="0">
                <a:effectLst/>
                <a:ea typeface="MS Mincho" panose="02020609040205080304" pitchFamily="49" charset="-128"/>
                <a:cs typeface="Times New Roman" panose="02020603050405020304" pitchFamily="18" charset="0"/>
              </a:rPr>
              <a:t>Can the Code incentivize the financial ecosystem to take action at scale?</a:t>
            </a:r>
            <a:r>
              <a:rPr lang="en-US" dirty="0">
                <a:ea typeface="MS Mincho" panose="02020609040205080304" pitchFamily="49" charset="-128"/>
                <a:cs typeface="Times New Roman" panose="02020603050405020304" pitchFamily="18" charset="0"/>
              </a:rPr>
              <a:t> Do more FSPs and countries want to adopt the Code?</a:t>
            </a:r>
          </a:p>
          <a:p>
            <a:pPr marL="285750" indent="-285750">
              <a:spcBef>
                <a:spcPts val="600"/>
              </a:spcBef>
              <a:buFont typeface="Arial" panose="020B0604020202020204" pitchFamily="34" charset="0"/>
              <a:buChar char="•"/>
            </a:pPr>
            <a:r>
              <a:rPr lang="en-US" dirty="0">
                <a:effectLst/>
                <a:ea typeface="MS Mincho" panose="02020609040205080304" pitchFamily="49" charset="-128"/>
                <a:cs typeface="Times New Roman" panose="02020603050405020304" pitchFamily="18" charset="0"/>
              </a:rPr>
              <a:t>Is the Code’s framework effective in multiple country environments</a:t>
            </a:r>
            <a:r>
              <a:rPr lang="en-US" dirty="0">
                <a:ea typeface="MS Mincho" panose="02020609040205080304" pitchFamily="49" charset="-128"/>
                <a:cs typeface="Times New Roman" panose="02020603050405020304" pitchFamily="18" charset="0"/>
              </a:rPr>
              <a:t>? </a:t>
            </a:r>
          </a:p>
          <a:p>
            <a:pPr marL="285750" indent="-285750">
              <a:spcBef>
                <a:spcPts val="600"/>
              </a:spcBef>
              <a:buFont typeface="Arial" panose="020B0604020202020204" pitchFamily="34" charset="0"/>
              <a:buChar char="•"/>
            </a:pPr>
            <a:r>
              <a:rPr lang="en-US" dirty="0">
                <a:effectLst/>
                <a:ea typeface="MS Mincho" panose="02020609040205080304" pitchFamily="49" charset="-128"/>
                <a:cs typeface="Times New Roman" panose="02020603050405020304" pitchFamily="18" charset="0"/>
              </a:rPr>
              <a:t>Can sex-disaggregated data be collected and reported, nationally and globally, efficiently and sustainably?</a:t>
            </a:r>
          </a:p>
          <a:p>
            <a:pPr marL="285750" marR="0" indent="-285750">
              <a:spcBef>
                <a:spcPts val="600"/>
              </a:spcBef>
              <a:buFont typeface="Arial" panose="020B0604020202020204" pitchFamily="34" charset="0"/>
              <a:buChar char="•"/>
            </a:pPr>
            <a:r>
              <a:rPr lang="en-US" dirty="0">
                <a:effectLst/>
                <a:ea typeface="MS Mincho" panose="02020609040205080304" pitchFamily="49" charset="-128"/>
                <a:cs typeface="Times New Roman" panose="02020603050405020304" pitchFamily="18" charset="0"/>
              </a:rPr>
              <a:t>Does the Code’s data-driven approach lead to more targeted support by FSPs and ecosystem participants for women entrepreneurs? </a:t>
            </a:r>
          </a:p>
          <a:p>
            <a:pPr marL="285750" marR="0" indent="-285750">
              <a:spcBef>
                <a:spcPts val="600"/>
              </a:spcBef>
              <a:buFont typeface="Arial" panose="020B0604020202020204" pitchFamily="34" charset="0"/>
              <a:buChar char="•"/>
            </a:pPr>
            <a:r>
              <a:rPr lang="en-US" dirty="0">
                <a:effectLst/>
                <a:ea typeface="MS Mincho" panose="02020609040205080304" pitchFamily="49" charset="-128"/>
                <a:cs typeface="Times New Roman" panose="02020603050405020304" pitchFamily="18" charset="0"/>
              </a:rPr>
              <a:t>Which interventions are most effective to change FSP behavior </a:t>
            </a:r>
          </a:p>
          <a:p>
            <a:pPr marL="285750" marR="0" indent="-285750">
              <a:spcBef>
                <a:spcPts val="600"/>
              </a:spcBef>
              <a:buFont typeface="Arial" panose="020B0604020202020204" pitchFamily="34" charset="0"/>
              <a:buChar char="•"/>
            </a:pPr>
            <a:r>
              <a:rPr lang="en-US" dirty="0">
                <a:effectLst/>
                <a:ea typeface="MS Mincho" panose="02020609040205080304" pitchFamily="49" charset="-128"/>
                <a:cs typeface="Times New Roman" panose="02020603050405020304" pitchFamily="18" charset="0"/>
              </a:rPr>
              <a:t>Which interventions have the most positive impact on Women-led firms and </a:t>
            </a:r>
            <a:r>
              <a:rPr lang="en-US" dirty="0">
                <a:ea typeface="MS Mincho" panose="02020609040205080304" pitchFamily="49" charset="-128"/>
                <a:cs typeface="Times New Roman" panose="02020603050405020304" pitchFamily="18" charset="0"/>
              </a:rPr>
              <a:t>female entrepreneurs</a:t>
            </a:r>
            <a:endParaRPr lang="en-US" dirty="0">
              <a:effectLst/>
              <a:ea typeface="MS Mincho" panose="02020609040205080304" pitchFamily="49" charset="-128"/>
              <a:cs typeface="Times New Roman" panose="02020603050405020304" pitchFamily="18" charset="0"/>
            </a:endParaRPr>
          </a:p>
        </p:txBody>
      </p:sp>
      <p:sp>
        <p:nvSpPr>
          <p:cNvPr id="2" name="TextBox 1">
            <a:extLst>
              <a:ext uri="{FF2B5EF4-FFF2-40B4-BE49-F238E27FC236}">
                <a16:creationId xmlns:a16="http://schemas.microsoft.com/office/drawing/2014/main" id="{3D90EBBC-ABBC-3C25-E65C-C6E7EE47A54C}"/>
              </a:ext>
            </a:extLst>
          </p:cNvPr>
          <p:cNvSpPr txBox="1"/>
          <p:nvPr/>
        </p:nvSpPr>
        <p:spPr>
          <a:xfrm>
            <a:off x="6798329" y="1332812"/>
            <a:ext cx="4890570" cy="4124719"/>
          </a:xfrm>
          <a:prstGeom prst="rect">
            <a:avLst/>
          </a:prstGeom>
          <a:noFill/>
        </p:spPr>
        <p:txBody>
          <a:bodyPr wrap="square">
            <a:spAutoFit/>
          </a:bodyPr>
          <a:lstStyle/>
          <a:p>
            <a:pPr marL="0" marR="0" algn="just">
              <a:lnSpc>
                <a:spcPct val="115000"/>
              </a:lnSpc>
              <a:spcBef>
                <a:spcPts val="600"/>
              </a:spcBef>
              <a:spcAft>
                <a:spcPts val="1000"/>
              </a:spcAft>
            </a:pPr>
            <a:r>
              <a:rPr lang="en-US" b="1" dirty="0">
                <a:ea typeface="MS Mincho" panose="02020609040205080304" pitchFamily="49" charset="-128"/>
                <a:cs typeface="Times New Roman" panose="02020603050405020304" pitchFamily="18" charset="0"/>
              </a:rPr>
              <a:t>Key Metrics after 24 months</a:t>
            </a:r>
            <a:endParaRPr lang="en-US" dirty="0">
              <a:effectLst/>
              <a:ea typeface="MS Mincho" panose="02020609040205080304" pitchFamily="49" charset="-128"/>
              <a:cs typeface="Times New Roman" panose="02020603050405020304" pitchFamily="18" charset="0"/>
            </a:endParaRPr>
          </a:p>
          <a:p>
            <a:pPr marL="342900" marR="0" lvl="0" indent="-342900" algn="just">
              <a:spcBef>
                <a:spcPts val="600"/>
              </a:spcBef>
              <a:buFont typeface="Wingdings" panose="05000000000000000000" pitchFamily="2" charset="2"/>
              <a:buChar char="§"/>
            </a:pPr>
            <a:r>
              <a:rPr lang="en-US" dirty="0">
                <a:effectLst/>
                <a:ea typeface="MS Mincho" panose="02020609040205080304" pitchFamily="49" charset="-128"/>
                <a:cs typeface="Times New Roman" panose="02020603050405020304" pitchFamily="18" charset="0"/>
              </a:rPr>
              <a:t># of countries introducing the Code</a:t>
            </a:r>
          </a:p>
          <a:p>
            <a:pPr marL="342900" marR="0" lvl="0" indent="-342900" algn="just">
              <a:spcBef>
                <a:spcPts val="600"/>
              </a:spcBef>
              <a:buFont typeface="Wingdings" panose="05000000000000000000" pitchFamily="2" charset="2"/>
              <a:buChar char="§"/>
            </a:pPr>
            <a:r>
              <a:rPr lang="en-US" dirty="0">
                <a:effectLst/>
                <a:ea typeface="MS Mincho" panose="02020609040205080304" pitchFamily="49" charset="-128"/>
                <a:cs typeface="Times New Roman" panose="02020603050405020304" pitchFamily="18" charset="0"/>
              </a:rPr>
              <a:t># of FSP Signatories</a:t>
            </a:r>
          </a:p>
          <a:p>
            <a:pPr marL="342900" marR="0" lvl="0" indent="-342900" algn="just">
              <a:spcBef>
                <a:spcPts val="600"/>
              </a:spcBef>
              <a:buFont typeface="Wingdings" panose="05000000000000000000" pitchFamily="2" charset="2"/>
              <a:buChar char="§"/>
            </a:pPr>
            <a:r>
              <a:rPr lang="en-US" dirty="0">
                <a:effectLst/>
                <a:ea typeface="MS Mincho" panose="02020609040205080304" pitchFamily="49" charset="-128"/>
                <a:cs typeface="Times New Roman" panose="02020603050405020304" pitchFamily="18" charset="0"/>
              </a:rPr>
              <a:t># of Ecosystem Signatories</a:t>
            </a:r>
          </a:p>
          <a:p>
            <a:pPr marL="342900" marR="0" lvl="0" indent="-342900" algn="just">
              <a:spcBef>
                <a:spcPts val="600"/>
              </a:spcBef>
              <a:buFont typeface="Wingdings" panose="05000000000000000000" pitchFamily="2" charset="2"/>
              <a:buChar char="§"/>
            </a:pPr>
            <a:r>
              <a:rPr lang="en-US" dirty="0">
                <a:effectLst/>
                <a:ea typeface="MS Mincho" panose="02020609040205080304" pitchFamily="49" charset="-128"/>
                <a:cs typeface="Times New Roman" panose="02020603050405020304" pitchFamily="18" charset="0"/>
              </a:rPr>
              <a:t>% of FSP Signatories providing baseline data within 6–12 months of onboarding</a:t>
            </a:r>
          </a:p>
          <a:p>
            <a:pPr marL="342900" marR="0" lvl="0" indent="-342900" algn="just">
              <a:spcBef>
                <a:spcPts val="600"/>
              </a:spcBef>
              <a:buFont typeface="Wingdings" panose="05000000000000000000" pitchFamily="2" charset="2"/>
              <a:buChar char="§"/>
            </a:pPr>
            <a:r>
              <a:rPr lang="en-US" dirty="0">
                <a:effectLst/>
                <a:ea typeface="MS Mincho" panose="02020609040205080304" pitchFamily="49" charset="-128"/>
                <a:cs typeface="Times New Roman" panose="02020603050405020304" pitchFamily="18" charset="0"/>
              </a:rPr>
              <a:t># of pilot countries reporting data on core indicators after two years</a:t>
            </a:r>
          </a:p>
          <a:p>
            <a:pPr marL="342900" marR="0" lvl="0" indent="-342900" algn="just">
              <a:spcBef>
                <a:spcPts val="600"/>
              </a:spcBef>
              <a:buFont typeface="Wingdings" panose="05000000000000000000" pitchFamily="2" charset="2"/>
              <a:buChar char="§"/>
            </a:pPr>
            <a:r>
              <a:rPr lang="en-US" dirty="0">
                <a:effectLst/>
                <a:ea typeface="MS Mincho" panose="02020609040205080304" pitchFamily="49" charset="-128"/>
                <a:cs typeface="Times New Roman" panose="02020603050405020304" pitchFamily="18" charset="0"/>
              </a:rPr>
              <a:t>Improvements in the Code’s core indicators (annually after year three)  </a:t>
            </a:r>
          </a:p>
          <a:p>
            <a:pPr marL="342900" indent="-342900" algn="just">
              <a:spcBef>
                <a:spcPts val="600"/>
              </a:spcBef>
              <a:buFont typeface="Wingdings" panose="05000000000000000000" pitchFamily="2" charset="2"/>
              <a:buChar char="§"/>
            </a:pPr>
            <a:r>
              <a:rPr lang="en-US" dirty="0">
                <a:effectLst/>
                <a:ea typeface="MS Mincho" panose="02020609040205080304" pitchFamily="49" charset="-128"/>
                <a:cs typeface="Times New Roman" panose="02020603050405020304" pitchFamily="18" charset="0"/>
              </a:rPr>
              <a:t>Commitments and their achievements after one and two years</a:t>
            </a:r>
          </a:p>
        </p:txBody>
      </p:sp>
      <p:cxnSp>
        <p:nvCxnSpPr>
          <p:cNvPr id="10" name="Straight Connector 9">
            <a:extLst>
              <a:ext uri="{FF2B5EF4-FFF2-40B4-BE49-F238E27FC236}">
                <a16:creationId xmlns:a16="http://schemas.microsoft.com/office/drawing/2014/main" id="{BF42E3A1-CD4D-AE38-70D8-FB4BCABA6ED0}"/>
              </a:ext>
            </a:extLst>
          </p:cNvPr>
          <p:cNvCxnSpPr/>
          <p:nvPr/>
        </p:nvCxnSpPr>
        <p:spPr>
          <a:xfrm>
            <a:off x="6423743" y="1498294"/>
            <a:ext cx="0" cy="48614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Diamond 11">
            <a:extLst>
              <a:ext uri="{FF2B5EF4-FFF2-40B4-BE49-F238E27FC236}">
                <a16:creationId xmlns:a16="http://schemas.microsoft.com/office/drawing/2014/main" id="{620157A5-F795-8617-D1C8-A45F191564EB}"/>
              </a:ext>
            </a:extLst>
          </p:cNvPr>
          <p:cNvSpPr/>
          <p:nvPr/>
        </p:nvSpPr>
        <p:spPr>
          <a:xfrm>
            <a:off x="6337198" y="3770527"/>
            <a:ext cx="165250" cy="20656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83C6B7B-58EC-54E0-ACFC-83607E61C8AC}"/>
              </a:ext>
            </a:extLst>
          </p:cNvPr>
          <p:cNvSpPr txBox="1"/>
          <p:nvPr/>
        </p:nvSpPr>
        <p:spPr>
          <a:xfrm>
            <a:off x="66748" y="196783"/>
            <a:ext cx="1703318" cy="5809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bg1">
                    <a:lumMod val="85000"/>
                  </a:schemeClr>
                </a:solidFill>
                <a:latin typeface="Helvetica"/>
              </a:rPr>
              <a:t>5</a:t>
            </a:r>
            <a:r>
              <a:rPr kumimoji="0" lang="en-US" sz="3200" b="1" i="0" u="none" strike="noStrike" kern="1200" cap="none" spc="0" normalizeH="0" baseline="0" noProof="0" dirty="0">
                <a:ln>
                  <a:noFill/>
                </a:ln>
                <a:solidFill>
                  <a:schemeClr val="bg1">
                    <a:lumMod val="85000"/>
                  </a:schemeClr>
                </a:solidFill>
                <a:effectLst/>
                <a:uLnTx/>
                <a:uFillTx/>
                <a:latin typeface="Helvetica"/>
                <a:ea typeface="+mn-ea"/>
                <a:cs typeface="+mn-cs"/>
              </a:rPr>
              <a:t>C</a:t>
            </a:r>
          </a:p>
        </p:txBody>
      </p:sp>
      <p:cxnSp>
        <p:nvCxnSpPr>
          <p:cNvPr id="5" name="Straight Connector 4">
            <a:extLst>
              <a:ext uri="{FF2B5EF4-FFF2-40B4-BE49-F238E27FC236}">
                <a16:creationId xmlns:a16="http://schemas.microsoft.com/office/drawing/2014/main" id="{B546009F-4B0C-8FB7-1C44-A098B396CEEC}"/>
              </a:ext>
            </a:extLst>
          </p:cNvPr>
          <p:cNvCxnSpPr/>
          <p:nvPr/>
        </p:nvCxnSpPr>
        <p:spPr>
          <a:xfrm>
            <a:off x="976161" y="93346"/>
            <a:ext cx="0" cy="86542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602305A-C2E7-02BE-3E39-35ECC9A4827F}"/>
              </a:ext>
            </a:extLst>
          </p:cNvPr>
          <p:cNvGrpSpPr/>
          <p:nvPr/>
        </p:nvGrpSpPr>
        <p:grpSpPr>
          <a:xfrm>
            <a:off x="7253069" y="5727411"/>
            <a:ext cx="4502155" cy="632288"/>
            <a:chOff x="772418" y="6155089"/>
            <a:chExt cx="2283250" cy="311331"/>
          </a:xfrm>
        </p:grpSpPr>
        <p:sp>
          <p:nvSpPr>
            <p:cNvPr id="11" name="Rectangle 10">
              <a:extLst>
                <a:ext uri="{FF2B5EF4-FFF2-40B4-BE49-F238E27FC236}">
                  <a16:creationId xmlns:a16="http://schemas.microsoft.com/office/drawing/2014/main" id="{4363133A-4B88-1E72-87F9-D7671A6074D4}"/>
                </a:ext>
              </a:extLst>
            </p:cNvPr>
            <p:cNvSpPr/>
            <p:nvPr/>
          </p:nvSpPr>
          <p:spPr>
            <a:xfrm>
              <a:off x="772418" y="6155089"/>
              <a:ext cx="2283250" cy="311331"/>
            </a:xfrm>
            <a:prstGeom prst="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9300" indent="-285750">
                <a:buFont typeface="Wingdings" panose="05000000000000000000" pitchFamily="2" charset="2"/>
                <a:buChar char="q"/>
              </a:pPr>
              <a:r>
                <a:rPr lang="en-US" sz="1400" b="1" dirty="0">
                  <a:solidFill>
                    <a:schemeClr val="accent2">
                      <a:lumMod val="50000"/>
                    </a:schemeClr>
                  </a:solidFill>
                </a:rPr>
                <a:t>IP Proposed Evaluations </a:t>
              </a:r>
            </a:p>
            <a:p>
              <a:pPr marL="749300" indent="-285750">
                <a:buFont typeface="Wingdings" panose="05000000000000000000" pitchFamily="2" charset="2"/>
                <a:buChar char="q"/>
              </a:pPr>
              <a:r>
                <a:rPr lang="en-US" sz="1400" b="1" dirty="0">
                  <a:solidFill>
                    <a:schemeClr val="accent2">
                      <a:lumMod val="50000"/>
                    </a:schemeClr>
                  </a:solidFill>
                </a:rPr>
                <a:t>Additional Resources for Evaluations </a:t>
              </a:r>
            </a:p>
          </p:txBody>
        </p:sp>
        <p:pic>
          <p:nvPicPr>
            <p:cNvPr id="13" name="Graphic 12" descr="Tools with solid fill">
              <a:extLst>
                <a:ext uri="{FF2B5EF4-FFF2-40B4-BE49-F238E27FC236}">
                  <a16:creationId xmlns:a16="http://schemas.microsoft.com/office/drawing/2014/main" id="{54E28F6C-1280-9E9A-E1AB-11E7F40D80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2418" y="6196959"/>
              <a:ext cx="260986" cy="269461"/>
            </a:xfrm>
            <a:prstGeom prst="rect">
              <a:avLst/>
            </a:prstGeom>
          </p:spPr>
        </p:pic>
      </p:grpSp>
    </p:spTree>
    <p:extLst>
      <p:ext uri="{BB962C8B-B14F-4D97-AF65-F5344CB8AC3E}">
        <p14:creationId xmlns:p14="http://schemas.microsoft.com/office/powerpoint/2010/main" val="3095446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oll: Vertical 5">
            <a:extLst>
              <a:ext uri="{FF2B5EF4-FFF2-40B4-BE49-F238E27FC236}">
                <a16:creationId xmlns:a16="http://schemas.microsoft.com/office/drawing/2014/main" id="{95031BC5-27E0-370E-0BA6-5185D7EAF358}"/>
              </a:ext>
            </a:extLst>
          </p:cNvPr>
          <p:cNvSpPr/>
          <p:nvPr/>
        </p:nvSpPr>
        <p:spPr>
          <a:xfrm>
            <a:off x="8485167" y="1458243"/>
            <a:ext cx="3208155" cy="3558448"/>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08DE9839-B69F-0E5C-EF8D-95F5D2528E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4" name="Object 3" hidden="1">
                        <a:extLst>
                          <a:ext uri="{FF2B5EF4-FFF2-40B4-BE49-F238E27FC236}">
                            <a16:creationId xmlns:a16="http://schemas.microsoft.com/office/drawing/2014/main" id="{08DE9839-B69F-0E5C-EF8D-95F5D2528E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FEDB285-877F-3E40-6CA4-C23103F8320A}"/>
              </a:ext>
            </a:extLst>
          </p:cNvPr>
          <p:cNvSpPr>
            <a:spLocks noGrp="1"/>
          </p:cNvSpPr>
          <p:nvPr>
            <p:ph type="title"/>
          </p:nvPr>
        </p:nvSpPr>
        <p:spPr>
          <a:xfrm>
            <a:off x="135771" y="-46612"/>
            <a:ext cx="11010160" cy="1046375"/>
          </a:xfrm>
        </p:spPr>
        <p:txBody>
          <a:bodyPr vert="horz">
            <a:normAutofit/>
          </a:bodyPr>
          <a:lstStyle/>
          <a:p>
            <a:r>
              <a:rPr lang="en-US" sz="2800" dirty="0"/>
              <a:t>  A country Charter for the Code can codify the country approach </a:t>
            </a:r>
          </a:p>
        </p:txBody>
      </p:sp>
      <p:sp>
        <p:nvSpPr>
          <p:cNvPr id="13" name="TextBox 12">
            <a:extLst>
              <a:ext uri="{FF2B5EF4-FFF2-40B4-BE49-F238E27FC236}">
                <a16:creationId xmlns:a16="http://schemas.microsoft.com/office/drawing/2014/main" id="{B798BFE3-9FAD-1F0E-2CBC-E1A72822058F}"/>
              </a:ext>
            </a:extLst>
          </p:cNvPr>
          <p:cNvSpPr txBox="1"/>
          <p:nvPr/>
        </p:nvSpPr>
        <p:spPr>
          <a:xfrm>
            <a:off x="320589" y="1192699"/>
            <a:ext cx="8109828" cy="5224507"/>
          </a:xfrm>
          <a:prstGeom prst="rect">
            <a:avLst/>
          </a:prstGeom>
          <a:noFill/>
        </p:spPr>
        <p:txBody>
          <a:bodyPr wrap="square">
            <a:spAutoFit/>
          </a:bodyPr>
          <a:lstStyle/>
          <a:p>
            <a:r>
              <a:rPr lang="en-US" dirty="0"/>
              <a:t>                                 </a:t>
            </a:r>
            <a:r>
              <a:rPr lang="en-US" sz="2000" b="1" dirty="0"/>
              <a:t>A National Code Charter</a:t>
            </a:r>
            <a:endParaRPr lang="en-US" b="1" dirty="0"/>
          </a:p>
          <a:p>
            <a:endParaRPr lang="en-US" dirty="0"/>
          </a:p>
          <a:p>
            <a:pPr marL="285750" indent="-285750">
              <a:spcBef>
                <a:spcPts val="300"/>
              </a:spcBef>
              <a:buFont typeface="Arial" panose="020B0604020202020204" pitchFamily="34" charset="0"/>
              <a:buChar char="•"/>
            </a:pPr>
            <a:r>
              <a:rPr lang="en-US" dirty="0"/>
              <a:t>Overarching goals for what the Code will help achieve</a:t>
            </a:r>
          </a:p>
          <a:p>
            <a:pPr marL="285750" indent="-285750">
              <a:spcBef>
                <a:spcPts val="300"/>
              </a:spcBef>
              <a:buFont typeface="Arial" panose="020B0604020202020204" pitchFamily="34" charset="0"/>
              <a:buChar char="•"/>
            </a:pPr>
            <a:r>
              <a:rPr lang="en-US" dirty="0"/>
              <a:t>Key stakeholders’ names, institutions, responsibilities (National Coalition and Champions, National Coordinator, National Aggregator)</a:t>
            </a:r>
          </a:p>
          <a:p>
            <a:pPr marL="285750" indent="-285750">
              <a:spcBef>
                <a:spcPts val="300"/>
              </a:spcBef>
              <a:buFont typeface="Arial" panose="020B0604020202020204" pitchFamily="34" charset="0"/>
              <a:buChar char="•"/>
            </a:pPr>
            <a:r>
              <a:rPr lang="en-US" dirty="0"/>
              <a:t>National Code Framework</a:t>
            </a:r>
          </a:p>
          <a:p>
            <a:pPr marL="742950" lvl="1" indent="-285750">
              <a:spcBef>
                <a:spcPts val="300"/>
              </a:spcBef>
              <a:buFont typeface="Arial" panose="020B0604020202020204" pitchFamily="34" charset="0"/>
              <a:buChar char="•"/>
            </a:pPr>
            <a:r>
              <a:rPr lang="en-US" dirty="0"/>
              <a:t>Eligible Signatories (type of FIs, ecosystem)</a:t>
            </a:r>
          </a:p>
          <a:p>
            <a:pPr marL="742950" lvl="1" indent="-285750">
              <a:spcBef>
                <a:spcPts val="300"/>
              </a:spcBef>
              <a:buFont typeface="Arial" panose="020B0604020202020204" pitchFamily="34" charset="0"/>
              <a:buChar char="•"/>
            </a:pPr>
            <a:r>
              <a:rPr lang="en-US" dirty="0"/>
              <a:t>Commitment framework with requirements on leadership, action, data (indicators, definitions) and mechanism (e.g., letters of commitment and checklist, sign-up process)</a:t>
            </a:r>
          </a:p>
          <a:p>
            <a:pPr marL="742950" lvl="1" indent="-285750">
              <a:spcBef>
                <a:spcPts val="300"/>
              </a:spcBef>
              <a:buFont typeface="Arial" panose="020B0604020202020204" pitchFamily="34" charset="0"/>
              <a:buChar char="•"/>
            </a:pPr>
            <a:r>
              <a:rPr lang="en-US" dirty="0"/>
              <a:t>On-boarding process</a:t>
            </a:r>
          </a:p>
          <a:p>
            <a:pPr marL="742950" lvl="1" indent="-285750">
              <a:spcBef>
                <a:spcPts val="300"/>
              </a:spcBef>
              <a:buFont typeface="Arial" panose="020B0604020202020204" pitchFamily="34" charset="0"/>
              <a:buChar char="•"/>
            </a:pPr>
            <a:r>
              <a:rPr lang="en-US" dirty="0"/>
              <a:t>Data aggregation mechanism (process, timeline and format for collection, verification, analysis, reporting to OECD)</a:t>
            </a:r>
          </a:p>
          <a:p>
            <a:pPr marL="742950" lvl="1" indent="-285750">
              <a:spcBef>
                <a:spcPts val="300"/>
              </a:spcBef>
              <a:buFont typeface="Arial" panose="020B0604020202020204" pitchFamily="34" charset="0"/>
              <a:buChar char="•"/>
            </a:pPr>
            <a:r>
              <a:rPr lang="en-US" dirty="0"/>
              <a:t>Annual Country report publication (optional) / evaluation mechanism</a:t>
            </a:r>
          </a:p>
          <a:p>
            <a:pPr marL="285750" indent="-285750">
              <a:spcBef>
                <a:spcPts val="300"/>
              </a:spcBef>
              <a:buFont typeface="Arial" panose="020B0604020202020204" pitchFamily="34" charset="0"/>
              <a:buChar char="•"/>
            </a:pPr>
            <a:r>
              <a:rPr lang="en-US" dirty="0"/>
              <a:t>Stakeholder engagement</a:t>
            </a:r>
          </a:p>
          <a:p>
            <a:pPr marL="742950" lvl="1" indent="-285750">
              <a:spcBef>
                <a:spcPts val="300"/>
              </a:spcBef>
              <a:buFont typeface="Arial" panose="020B0604020202020204" pitchFamily="34" charset="0"/>
              <a:buChar char="•"/>
            </a:pPr>
            <a:r>
              <a:rPr lang="en-US" dirty="0"/>
              <a:t>Incentives for FSPs to join the Code</a:t>
            </a:r>
          </a:p>
          <a:p>
            <a:pPr marL="742950" lvl="1" indent="-285750">
              <a:spcBef>
                <a:spcPts val="300"/>
              </a:spcBef>
              <a:buFont typeface="Arial" panose="020B0604020202020204" pitchFamily="34" charset="0"/>
              <a:buChar char="•"/>
            </a:pPr>
            <a:r>
              <a:rPr lang="en-US" dirty="0"/>
              <a:t>Learning best practice sharing</a:t>
            </a:r>
          </a:p>
        </p:txBody>
      </p:sp>
      <p:pic>
        <p:nvPicPr>
          <p:cNvPr id="2" name="Picture 2" descr="A logo with text on it&#10;&#10;Description automatically generated">
            <a:extLst>
              <a:ext uri="{FF2B5EF4-FFF2-40B4-BE49-F238E27FC236}">
                <a16:creationId xmlns:a16="http://schemas.microsoft.com/office/drawing/2014/main" id="{CC1D2987-9716-1978-0626-EBED829606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3447" y="2202223"/>
            <a:ext cx="2279281" cy="23753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83EDFCCB-F098-76FA-3285-0E4A7440F4D8}"/>
              </a:ext>
            </a:extLst>
          </p:cNvPr>
          <p:cNvSpPr txBox="1"/>
          <p:nvPr/>
        </p:nvSpPr>
        <p:spPr>
          <a:xfrm rot="19308193">
            <a:off x="8760585" y="2245938"/>
            <a:ext cx="2578666" cy="2038047"/>
          </a:xfrm>
          <a:prstGeom prst="rect">
            <a:avLst/>
          </a:prstGeom>
          <a:noFill/>
        </p:spPr>
        <p:txBody>
          <a:bodyPr spcFirstLastPara="1" wrap="square" numCol="1" rtlCol="0">
            <a:prstTxWarp prst="textArchDown">
              <a:avLst>
                <a:gd name="adj" fmla="val 2780917"/>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accent2"/>
                </a:solidFill>
              </a:rPr>
              <a:t>COUNTRY X </a:t>
            </a:r>
          </a:p>
        </p:txBody>
      </p:sp>
      <p:sp>
        <p:nvSpPr>
          <p:cNvPr id="7" name="TextBox 6">
            <a:extLst>
              <a:ext uri="{FF2B5EF4-FFF2-40B4-BE49-F238E27FC236}">
                <a16:creationId xmlns:a16="http://schemas.microsoft.com/office/drawing/2014/main" id="{0BFA1B57-02B9-0B1C-6BA9-7F3373930143}"/>
              </a:ext>
            </a:extLst>
          </p:cNvPr>
          <p:cNvSpPr txBox="1"/>
          <p:nvPr/>
        </p:nvSpPr>
        <p:spPr>
          <a:xfrm>
            <a:off x="9197582" y="1976036"/>
            <a:ext cx="2074607" cy="307777"/>
          </a:xfrm>
          <a:prstGeom prst="rect">
            <a:avLst/>
          </a:prstGeom>
          <a:noFill/>
        </p:spPr>
        <p:txBody>
          <a:bodyPr wrap="none" rtlCol="0">
            <a:spAutoFit/>
          </a:bodyPr>
          <a:lstStyle/>
          <a:p>
            <a:r>
              <a:rPr lang="en-US" sz="1400" b="1" dirty="0">
                <a:solidFill>
                  <a:srgbClr val="EC6359"/>
                </a:solidFill>
              </a:rPr>
              <a:t>National Code Charter</a:t>
            </a:r>
          </a:p>
        </p:txBody>
      </p:sp>
      <p:grpSp>
        <p:nvGrpSpPr>
          <p:cNvPr id="9" name="Group 8">
            <a:extLst>
              <a:ext uri="{FF2B5EF4-FFF2-40B4-BE49-F238E27FC236}">
                <a16:creationId xmlns:a16="http://schemas.microsoft.com/office/drawing/2014/main" id="{B9E7F765-24C1-CFFD-DF22-A0E28329DD4F}"/>
              </a:ext>
            </a:extLst>
          </p:cNvPr>
          <p:cNvGrpSpPr/>
          <p:nvPr/>
        </p:nvGrpSpPr>
        <p:grpSpPr>
          <a:xfrm>
            <a:off x="8708625" y="5808686"/>
            <a:ext cx="3118048" cy="614249"/>
            <a:chOff x="772418" y="6155089"/>
            <a:chExt cx="2283250" cy="455663"/>
          </a:xfrm>
        </p:grpSpPr>
        <p:sp>
          <p:nvSpPr>
            <p:cNvPr id="10" name="Rectangle 9">
              <a:extLst>
                <a:ext uri="{FF2B5EF4-FFF2-40B4-BE49-F238E27FC236}">
                  <a16:creationId xmlns:a16="http://schemas.microsoft.com/office/drawing/2014/main" id="{A0A96F5B-8274-21C0-CE23-9F5040517F63}"/>
                </a:ext>
              </a:extLst>
            </p:cNvPr>
            <p:cNvSpPr/>
            <p:nvPr/>
          </p:nvSpPr>
          <p:spPr>
            <a:xfrm>
              <a:off x="772418" y="6155089"/>
              <a:ext cx="2283250" cy="451413"/>
            </a:xfrm>
            <a:prstGeom prst="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9300" indent="-285750">
                <a:buFont typeface="Wingdings" panose="05000000000000000000" pitchFamily="2" charset="2"/>
                <a:buChar char="q"/>
              </a:pPr>
              <a:r>
                <a:rPr lang="en-US" sz="1400" b="1" dirty="0">
                  <a:solidFill>
                    <a:schemeClr val="accent2">
                      <a:lumMod val="50000"/>
                    </a:schemeClr>
                  </a:solidFill>
                </a:rPr>
                <a:t>Sample Code Charter </a:t>
              </a:r>
            </a:p>
          </p:txBody>
        </p:sp>
        <p:pic>
          <p:nvPicPr>
            <p:cNvPr id="11" name="Graphic 10" descr="Tools with solid fill">
              <a:extLst>
                <a:ext uri="{FF2B5EF4-FFF2-40B4-BE49-F238E27FC236}">
                  <a16:creationId xmlns:a16="http://schemas.microsoft.com/office/drawing/2014/main" id="{660FD3D6-AB0D-7DF4-DCB7-E4E9A7A5F2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9534" y="6196959"/>
              <a:ext cx="303692" cy="413793"/>
            </a:xfrm>
            <a:prstGeom prst="rect">
              <a:avLst/>
            </a:prstGeom>
          </p:spPr>
        </p:pic>
      </p:grpSp>
      <p:pic>
        <p:nvPicPr>
          <p:cNvPr id="8" name="Picture 7">
            <a:extLst>
              <a:ext uri="{FF2B5EF4-FFF2-40B4-BE49-F238E27FC236}">
                <a16:creationId xmlns:a16="http://schemas.microsoft.com/office/drawing/2014/main" id="{5EA93C1A-2EFF-3760-61C2-AEBED2597E82}"/>
              </a:ext>
            </a:extLst>
          </p:cNvPr>
          <p:cNvPicPr>
            <a:picLocks noChangeAspect="1"/>
          </p:cNvPicPr>
          <p:nvPr/>
        </p:nvPicPr>
        <p:blipFill>
          <a:blip r:embed="rId9"/>
          <a:stretch>
            <a:fillRect/>
          </a:stretch>
        </p:blipFill>
        <p:spPr>
          <a:xfrm>
            <a:off x="718949" y="1225950"/>
            <a:ext cx="1654810" cy="522074"/>
          </a:xfrm>
          <a:prstGeom prst="rect">
            <a:avLst/>
          </a:prstGeom>
        </p:spPr>
      </p:pic>
    </p:spTree>
    <p:extLst>
      <p:ext uri="{BB962C8B-B14F-4D97-AF65-F5344CB8AC3E}">
        <p14:creationId xmlns:p14="http://schemas.microsoft.com/office/powerpoint/2010/main" val="333363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7" descr="Women Entrepreneurs Finance Initiative (We-Fi) Second Call for Proposals">
            <a:extLst>
              <a:ext uri="{FF2B5EF4-FFF2-40B4-BE49-F238E27FC236}">
                <a16:creationId xmlns:a16="http://schemas.microsoft.com/office/drawing/2014/main" id="{03813D28-F4B8-5F04-A86C-231990F49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779" y="1550955"/>
            <a:ext cx="1365698" cy="8990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7" descr="Women Entrepreneurs Finance Initiative (We-Fi) Second Call for Proposals">
            <a:extLst>
              <a:ext uri="{FF2B5EF4-FFF2-40B4-BE49-F238E27FC236}">
                <a16:creationId xmlns:a16="http://schemas.microsoft.com/office/drawing/2014/main" id="{458B6739-5C60-A9F3-5C81-8BA528B5D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981" y="1506210"/>
            <a:ext cx="1602973" cy="10552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 Women Logo | General Assembly of the United Nations">
            <a:extLst>
              <a:ext uri="{FF2B5EF4-FFF2-40B4-BE49-F238E27FC236}">
                <a16:creationId xmlns:a16="http://schemas.microsoft.com/office/drawing/2014/main" id="{32E8F7D1-AB90-E701-3681-3AB95D33B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2414" y="3852517"/>
            <a:ext cx="1485175" cy="7425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5F450DF-776E-2172-E849-BD1B98DC6A4E}"/>
              </a:ext>
            </a:extLst>
          </p:cNvPr>
          <p:cNvSpPr/>
          <p:nvPr/>
        </p:nvSpPr>
        <p:spPr>
          <a:xfrm>
            <a:off x="138843" y="1539835"/>
            <a:ext cx="6639030" cy="9144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4AB8A59-B1A8-AA3F-1387-11CB359EE715}"/>
              </a:ext>
            </a:extLst>
          </p:cNvPr>
          <p:cNvSpPr/>
          <p:nvPr/>
        </p:nvSpPr>
        <p:spPr>
          <a:xfrm>
            <a:off x="138842" y="2661861"/>
            <a:ext cx="11710331" cy="9144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FB2655A-DC21-61FB-5923-83CDB17A43B4}"/>
              </a:ext>
            </a:extLst>
          </p:cNvPr>
          <p:cNvSpPr txBox="1"/>
          <p:nvPr/>
        </p:nvSpPr>
        <p:spPr>
          <a:xfrm>
            <a:off x="235570" y="124958"/>
            <a:ext cx="11720860"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white"/>
                </a:solidFill>
                <a:effectLst/>
                <a:uLnTx/>
                <a:uFillTx/>
                <a:latin typeface="Helvetica" pitchFamily="2" charset="0"/>
                <a:ea typeface="+mn-ea"/>
                <a:cs typeface="+mn-cs"/>
              </a:rPr>
              <a:t>The </a:t>
            </a:r>
            <a:r>
              <a:rPr kumimoji="0" lang="en-US" sz="2600" b="0" i="0" u="none" strike="noStrike" kern="1200" cap="none" spc="0" normalizeH="0" baseline="0" noProof="0">
                <a:ln>
                  <a:noFill/>
                </a:ln>
                <a:solidFill>
                  <a:schemeClr val="accent2"/>
                </a:solidFill>
                <a:effectLst/>
                <a:uLnTx/>
                <a:uFillTx/>
                <a:latin typeface="Helvetica" pitchFamily="2" charset="0"/>
                <a:ea typeface="+mn-ea"/>
                <a:cs typeface="+mn-cs"/>
              </a:rPr>
              <a:t>WE FINANCE CODE </a:t>
            </a:r>
            <a:r>
              <a:rPr kumimoji="0" lang="en-US" sz="2600" b="0" i="0" u="none" strike="noStrike" kern="1200" cap="none" spc="0" normalizeH="0" baseline="0" noProof="0">
                <a:ln>
                  <a:noFill/>
                </a:ln>
                <a:solidFill>
                  <a:prstClr val="white"/>
                </a:solidFill>
                <a:effectLst/>
                <a:uLnTx/>
                <a:uFillTx/>
                <a:latin typeface="Helvetica" pitchFamily="2" charset="0"/>
                <a:ea typeface="+mn-ea"/>
                <a:cs typeface="+mn-cs"/>
              </a:rPr>
              <a:t>was launched by We-Fi, its Implementation Partners and Founding Global Signatories announcing 24 country pilots</a:t>
            </a: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812076" y="6565453"/>
            <a:ext cx="789542" cy="3693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9" name="TextBox 8">
            <a:extLst>
              <a:ext uri="{FF2B5EF4-FFF2-40B4-BE49-F238E27FC236}">
                <a16:creationId xmlns:a16="http://schemas.microsoft.com/office/drawing/2014/main" id="{EAAE4FEC-007A-ABA5-AD4A-10F223CC2678}"/>
              </a:ext>
            </a:extLst>
          </p:cNvPr>
          <p:cNvSpPr txBox="1"/>
          <p:nvPr/>
        </p:nvSpPr>
        <p:spPr>
          <a:xfrm>
            <a:off x="1256823" y="4978021"/>
            <a:ext cx="10699607" cy="1638910"/>
          </a:xfrm>
          <a:prstGeom prst="rect">
            <a:avLst/>
          </a:prstGeom>
          <a:noFill/>
          <a:ln w="28575">
            <a:noFill/>
          </a:ln>
        </p:spPr>
        <p:txBody>
          <a:bodyPr wrap="square">
            <a:spAutoFit/>
          </a:bodyPr>
          <a:lstStyle/>
          <a:p>
            <a:pPr lvl="1">
              <a:tabLst>
                <a:tab pos="1716088" algn="l"/>
              </a:tabLst>
              <a:defRPr/>
            </a:pPr>
            <a:r>
              <a:rPr lang="en-US" b="1" dirty="0">
                <a:solidFill>
                  <a:prstClr val="black"/>
                </a:solidFill>
              </a:rPr>
              <a:t>ADB:</a:t>
            </a:r>
            <a:r>
              <a:rPr lang="en-US" dirty="0">
                <a:solidFill>
                  <a:prstClr val="black"/>
                </a:solidFill>
              </a:rPr>
              <a:t> 	Indonesia (with </a:t>
            </a:r>
            <a:r>
              <a:rPr lang="en-US" b="1" dirty="0">
                <a:solidFill>
                  <a:prstClr val="black"/>
                </a:solidFill>
              </a:rPr>
              <a:t>IsDB</a:t>
            </a:r>
            <a:r>
              <a:rPr lang="en-US" dirty="0">
                <a:solidFill>
                  <a:prstClr val="black"/>
                </a:solidFill>
              </a:rPr>
              <a:t>), Fiji, Sri Lanka</a:t>
            </a:r>
          </a:p>
          <a:p>
            <a:pPr marL="1716088" marR="0" lvl="1" indent="-1258888" algn="l" defTabSz="914400" rtl="0" eaLnBrk="1" fontAlgn="auto" latinLnBrk="0" hangingPunct="1">
              <a:spcAft>
                <a:spcPts val="0"/>
              </a:spcAft>
              <a:buClrTx/>
              <a:buSzTx/>
              <a:buFontTx/>
              <a:buNone/>
              <a:tabLst>
                <a:tab pos="1716088" algn="l"/>
              </a:tabLst>
              <a:defRPr/>
            </a:pPr>
            <a:r>
              <a:rPr kumimoji="0" lang="en-US" b="1" i="0" u="none" strike="noStrike" kern="1200" cap="none" spc="0" normalizeH="0" baseline="0" noProof="0" dirty="0">
                <a:ln>
                  <a:noFill/>
                </a:ln>
                <a:solidFill>
                  <a:prstClr val="black"/>
                </a:solidFill>
                <a:effectLst/>
                <a:uLnTx/>
                <a:uFillTx/>
                <a:latin typeface="Helvetica"/>
                <a:ea typeface="+mn-ea"/>
                <a:cs typeface="+mn-cs"/>
              </a:rPr>
              <a:t>EBRD:</a:t>
            </a:r>
            <a:r>
              <a:rPr kumimoji="0" lang="en-US" b="0" i="0" u="none" strike="noStrike" kern="1200" cap="none" spc="0" normalizeH="0" baseline="0" noProof="0" dirty="0">
                <a:ln>
                  <a:noFill/>
                </a:ln>
                <a:solidFill>
                  <a:prstClr val="black"/>
                </a:solidFill>
                <a:effectLst/>
                <a:uLnTx/>
                <a:uFillTx/>
                <a:latin typeface="Helvetica"/>
                <a:ea typeface="+mn-ea"/>
                <a:cs typeface="+mn-cs"/>
              </a:rPr>
              <a:t>	Egypt, Morocco</a:t>
            </a:r>
            <a:r>
              <a:rPr lang="en-US" dirty="0">
                <a:solidFill>
                  <a:prstClr val="black"/>
                </a:solidFill>
                <a:latin typeface="Helvetica"/>
              </a:rPr>
              <a:t>;</a:t>
            </a:r>
            <a:r>
              <a:rPr kumimoji="0" lang="en-US" b="0" i="0" u="none" strike="noStrike" kern="1200" cap="none" spc="0" normalizeH="0" baseline="0" noProof="0" dirty="0">
                <a:ln>
                  <a:noFill/>
                </a:ln>
                <a:solidFill>
                  <a:prstClr val="black"/>
                </a:solidFill>
                <a:effectLst/>
                <a:uLnTx/>
                <a:uFillTx/>
                <a:latin typeface="Helvetica"/>
                <a:ea typeface="+mn-ea"/>
                <a:cs typeface="+mn-cs"/>
              </a:rPr>
              <a:t> Albania, Bosnia and Herzegovina, Kosovo, Montenegro, N. Macedonia, Serbia; Kazakhstan, Kyrgyz Republic, Mongolia, Tajikistan, Uzbekistan</a:t>
            </a:r>
          </a:p>
          <a:p>
            <a:pPr marL="1716088" marR="0" lvl="1" indent="-1258888" algn="l" defTabSz="914400" rtl="0" eaLnBrk="1" fontAlgn="auto" latinLnBrk="0" hangingPunct="1">
              <a:spcAft>
                <a:spcPts val="0"/>
              </a:spcAft>
              <a:buClrTx/>
              <a:buSzTx/>
              <a:buFontTx/>
              <a:buNone/>
              <a:tabLst>
                <a:tab pos="1716088" algn="l"/>
              </a:tabLst>
              <a:defRPr/>
            </a:pPr>
            <a:r>
              <a:rPr kumimoji="0" lang="en-US" b="1" i="0" u="none" strike="noStrike" kern="1200" cap="none" spc="0" normalizeH="0" baseline="0" noProof="0" dirty="0">
                <a:ln>
                  <a:noFill/>
                </a:ln>
                <a:solidFill>
                  <a:prstClr val="black"/>
                </a:solidFill>
                <a:effectLst/>
                <a:uLnTx/>
                <a:uFillTx/>
                <a:latin typeface="Helvetica"/>
                <a:ea typeface="+mn-ea"/>
                <a:cs typeface="+mn-cs"/>
              </a:rPr>
              <a:t>IDB Invest:</a:t>
            </a:r>
            <a:r>
              <a:rPr kumimoji="0" lang="en-US" b="0" i="0" u="none" strike="noStrike" kern="1200" cap="none" spc="0" normalizeH="0" baseline="0" noProof="0" dirty="0">
                <a:ln>
                  <a:noFill/>
                </a:ln>
                <a:solidFill>
                  <a:prstClr val="black"/>
                </a:solidFill>
                <a:effectLst/>
                <a:uLnTx/>
                <a:uFillTx/>
                <a:latin typeface="Helvetica"/>
                <a:ea typeface="+mn-ea"/>
                <a:cs typeface="+mn-cs"/>
              </a:rPr>
              <a:t> 	Dominican Republic</a:t>
            </a:r>
          </a:p>
          <a:p>
            <a:pPr marL="1716088" marR="0" lvl="1" indent="-1258888" algn="l" defTabSz="914400" rtl="0" eaLnBrk="1" fontAlgn="auto" latinLnBrk="0" hangingPunct="1">
              <a:spcAft>
                <a:spcPts val="0"/>
              </a:spcAft>
              <a:buClrTx/>
              <a:buSzTx/>
              <a:buFontTx/>
              <a:buNone/>
              <a:tabLst>
                <a:tab pos="1716088" algn="l"/>
              </a:tabLst>
              <a:defRPr/>
            </a:pPr>
            <a:r>
              <a:rPr kumimoji="0" lang="en-US" b="1" i="0" u="none" strike="noStrike" kern="1200" cap="none" spc="0" normalizeH="0" baseline="0" noProof="0" dirty="0">
                <a:ln>
                  <a:noFill/>
                </a:ln>
                <a:solidFill>
                  <a:prstClr val="black"/>
                </a:solidFill>
                <a:effectLst/>
                <a:uLnTx/>
                <a:uFillTx/>
                <a:latin typeface="Helvetica"/>
                <a:ea typeface="+mn-ea"/>
                <a:cs typeface="+mn-cs"/>
              </a:rPr>
              <a:t>WB: 	</a:t>
            </a:r>
            <a:r>
              <a:rPr kumimoji="0" lang="en-US" b="0" i="0" u="none" strike="noStrike" kern="1200" cap="none" spc="0" normalizeH="0" baseline="0" noProof="0" dirty="0">
                <a:ln>
                  <a:noFill/>
                </a:ln>
                <a:solidFill>
                  <a:prstClr val="black"/>
                </a:solidFill>
                <a:effectLst/>
                <a:uLnTx/>
                <a:uFillTx/>
                <a:latin typeface="Helvetica"/>
                <a:ea typeface="+mn-ea"/>
                <a:cs typeface="+mn-cs"/>
              </a:rPr>
              <a:t>Madagascar, Mozambique, Rwanda, Kenya, Somalia, Cote d’Ivoire, Nigeria, Senegal </a:t>
            </a:r>
            <a:r>
              <a:rPr kumimoji="0" lang="en-US" sz="1050" b="1" i="0" u="none" strike="noStrike" kern="1200" cap="none" spc="0" normalizeH="0" baseline="0" noProof="0" dirty="0">
                <a:ln>
                  <a:noFill/>
                </a:ln>
                <a:solidFill>
                  <a:prstClr val="black"/>
                </a:solidFill>
                <a:effectLst/>
                <a:uLnTx/>
                <a:uFillTx/>
                <a:latin typeface="Helvetica"/>
                <a:ea typeface="+mn-ea"/>
                <a:cs typeface="+mn-cs"/>
              </a:rPr>
              <a:t>	</a:t>
            </a:r>
            <a:endParaRPr kumimoji="0" lang="en-US" b="0" i="0" u="none" strike="noStrike" kern="1200" cap="none" spc="0" normalizeH="0" baseline="0" noProof="0" dirty="0">
              <a:ln>
                <a:noFill/>
              </a:ln>
              <a:solidFill>
                <a:prstClr val="black"/>
              </a:solidFill>
              <a:effectLst/>
              <a:uLnTx/>
              <a:uFillTx/>
              <a:latin typeface="Helvetica"/>
              <a:ea typeface="+mn-ea"/>
              <a:cs typeface="+mn-cs"/>
            </a:endParaRPr>
          </a:p>
        </p:txBody>
      </p:sp>
      <p:pic>
        <p:nvPicPr>
          <p:cNvPr id="12" name="Picture 10" descr="Financial Alliance for Women | LinkedIn">
            <a:extLst>
              <a:ext uri="{FF2B5EF4-FFF2-40B4-BE49-F238E27FC236}">
                <a16:creationId xmlns:a16="http://schemas.microsoft.com/office/drawing/2014/main" id="{336548AD-DD6D-4D8E-62AC-6A68F4F6F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821" y="1615570"/>
            <a:ext cx="779424" cy="7794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hape&#10;&#10;Description automatically generated with medium confidence">
            <a:extLst>
              <a:ext uri="{FF2B5EF4-FFF2-40B4-BE49-F238E27FC236}">
                <a16:creationId xmlns:a16="http://schemas.microsoft.com/office/drawing/2014/main" id="{38A4C102-0375-0B8A-3054-574BA059C796}"/>
              </a:ext>
            </a:extLst>
          </p:cNvPr>
          <p:cNvPicPr>
            <a:picLocks noChangeAspect="1"/>
          </p:cNvPicPr>
          <p:nvPr/>
        </p:nvPicPr>
        <p:blipFill rotWithShape="1">
          <a:blip r:embed="rId6">
            <a:extLst>
              <a:ext uri="{28A0092B-C50C-407E-A947-70E740481C1C}">
                <a14:useLocalDpi xmlns:a14="http://schemas.microsoft.com/office/drawing/2010/main" val="0"/>
              </a:ext>
            </a:extLst>
          </a:blip>
          <a:srcRect r="57074"/>
          <a:stretch/>
        </p:blipFill>
        <p:spPr bwMode="auto">
          <a:xfrm>
            <a:off x="8909787" y="3910585"/>
            <a:ext cx="1463163" cy="605891"/>
          </a:xfrm>
          <a:prstGeom prst="rect">
            <a:avLst/>
          </a:prstGeom>
          <a:ln>
            <a:noFill/>
          </a:ln>
          <a:extLst>
            <a:ext uri="{53640926-AAD7-44D8-BBD7-CCE9431645EC}">
              <a14:shadowObscured xmlns:a14="http://schemas.microsoft.com/office/drawing/2010/main"/>
            </a:ext>
          </a:extLst>
        </p:spPr>
      </p:pic>
      <p:pic>
        <p:nvPicPr>
          <p:cNvPr id="14" name="Picture 2">
            <a:extLst>
              <a:ext uri="{FF2B5EF4-FFF2-40B4-BE49-F238E27FC236}">
                <a16:creationId xmlns:a16="http://schemas.microsoft.com/office/drawing/2014/main" id="{8CAD60DE-7A89-80F4-ADEC-77A32D73EC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1112" y="1753031"/>
            <a:ext cx="1750384" cy="4444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C2CDE99-88CE-5CDD-66D4-569DDFD33630}"/>
              </a:ext>
            </a:extLst>
          </p:cNvPr>
          <p:cNvPicPr>
            <a:picLocks noChangeAspect="1"/>
          </p:cNvPicPr>
          <p:nvPr/>
        </p:nvPicPr>
        <p:blipFill rotWithShape="1">
          <a:blip r:embed="rId8" r:link="rId9">
            <a:extLst>
              <a:ext uri="{28A0092B-C50C-407E-A947-70E740481C1C}">
                <a14:useLocalDpi xmlns:a14="http://schemas.microsoft.com/office/drawing/2010/main" val="0"/>
              </a:ext>
            </a:extLst>
          </a:blip>
          <a:srcRect l="37612" r="49328" b="-21657"/>
          <a:stretch>
            <a:fillRect/>
          </a:stretch>
        </p:blipFill>
        <p:spPr bwMode="auto">
          <a:xfrm>
            <a:off x="4864102" y="2572073"/>
            <a:ext cx="1416068" cy="1438072"/>
          </a:xfrm>
          <a:prstGeom prst="rect">
            <a:avLst/>
          </a:prstGeom>
          <a:noFill/>
          <a:ln>
            <a:noFill/>
          </a:ln>
        </p:spPr>
      </p:pic>
      <p:pic>
        <p:nvPicPr>
          <p:cNvPr id="16" name="Picture 4" descr="Standard Chartered | Solace">
            <a:extLst>
              <a:ext uri="{FF2B5EF4-FFF2-40B4-BE49-F238E27FC236}">
                <a16:creationId xmlns:a16="http://schemas.microsoft.com/office/drawing/2014/main" id="{C278E79F-A07C-D31F-B399-EEC5593979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8197" y="3834062"/>
            <a:ext cx="1463163" cy="7693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inancial Sector Deepening Moçambique (FSDMoç) – Mozambique Financial  Sector Blogs, News and Insights.">
            <a:extLst>
              <a:ext uri="{FF2B5EF4-FFF2-40B4-BE49-F238E27FC236}">
                <a16:creationId xmlns:a16="http://schemas.microsoft.com/office/drawing/2014/main" id="{A85D37B0-B079-71B4-074D-B1E3BE19847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75023" y="3963853"/>
            <a:ext cx="1471434" cy="5563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Women's World Banking - Wikipedia">
            <a:extLst>
              <a:ext uri="{FF2B5EF4-FFF2-40B4-BE49-F238E27FC236}">
                <a16:creationId xmlns:a16="http://schemas.microsoft.com/office/drawing/2014/main" id="{2368A841-2068-3DC6-4019-30FFC3174B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19610" y="3831016"/>
            <a:ext cx="1617024" cy="6587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D817A38-1B88-18D7-38A0-00514A316A41}"/>
              </a:ext>
            </a:extLst>
          </p:cNvPr>
          <p:cNvPicPr>
            <a:picLocks noChangeAspect="1"/>
          </p:cNvPicPr>
          <p:nvPr/>
        </p:nvPicPr>
        <p:blipFill rotWithShape="1">
          <a:blip r:embed="rId8" r:link="rId9">
            <a:extLst>
              <a:ext uri="{28A0092B-C50C-407E-A947-70E740481C1C}">
                <a14:useLocalDpi xmlns:a14="http://schemas.microsoft.com/office/drawing/2010/main" val="0"/>
              </a:ext>
            </a:extLst>
          </a:blip>
          <a:srcRect l="74101" b="-9412"/>
          <a:stretch>
            <a:fillRect/>
          </a:stretch>
        </p:blipFill>
        <p:spPr bwMode="auto">
          <a:xfrm>
            <a:off x="8232717" y="2611935"/>
            <a:ext cx="2669080" cy="1229254"/>
          </a:xfrm>
          <a:prstGeom prst="rect">
            <a:avLst/>
          </a:prstGeom>
          <a:noFill/>
          <a:ln>
            <a:noFill/>
          </a:ln>
        </p:spPr>
      </p:pic>
      <p:sp>
        <p:nvSpPr>
          <p:cNvPr id="20" name="TextBox 19">
            <a:extLst>
              <a:ext uri="{FF2B5EF4-FFF2-40B4-BE49-F238E27FC236}">
                <a16:creationId xmlns:a16="http://schemas.microsoft.com/office/drawing/2014/main" id="{ECF40BE6-242E-32EE-A2E0-38801C5976DA}"/>
              </a:ext>
            </a:extLst>
          </p:cNvPr>
          <p:cNvSpPr txBox="1"/>
          <p:nvPr/>
        </p:nvSpPr>
        <p:spPr>
          <a:xfrm>
            <a:off x="-157644" y="1676627"/>
            <a:ext cx="2130625" cy="646331"/>
          </a:xfrm>
          <a:prstGeom prst="rect">
            <a:avLst/>
          </a:prstGeom>
          <a:noFill/>
        </p:spPr>
        <p:txBody>
          <a:bodyPr wrap="square" rtlCol="0">
            <a:spAutoFit/>
          </a:bodyPr>
          <a:lstStyle/>
          <a:p>
            <a:pPr algn="ctr"/>
            <a:r>
              <a:rPr lang="en-US" dirty="0">
                <a:solidFill>
                  <a:schemeClr val="tx2">
                    <a:lumMod val="75000"/>
                  </a:schemeClr>
                </a:solidFill>
              </a:rPr>
              <a:t>Global Coordinators </a:t>
            </a:r>
          </a:p>
        </p:txBody>
      </p:sp>
      <p:sp>
        <p:nvSpPr>
          <p:cNvPr id="21" name="TextBox 20">
            <a:extLst>
              <a:ext uri="{FF2B5EF4-FFF2-40B4-BE49-F238E27FC236}">
                <a16:creationId xmlns:a16="http://schemas.microsoft.com/office/drawing/2014/main" id="{BE8C6FC4-0422-B582-73B2-7D046263D9B1}"/>
              </a:ext>
            </a:extLst>
          </p:cNvPr>
          <p:cNvSpPr txBox="1"/>
          <p:nvPr/>
        </p:nvSpPr>
        <p:spPr>
          <a:xfrm>
            <a:off x="172491" y="2648828"/>
            <a:ext cx="1462690" cy="923330"/>
          </a:xfrm>
          <a:prstGeom prst="rect">
            <a:avLst/>
          </a:prstGeom>
          <a:noFill/>
        </p:spPr>
        <p:txBody>
          <a:bodyPr wrap="square" rtlCol="0">
            <a:spAutoFit/>
          </a:bodyPr>
          <a:lstStyle>
            <a:defPPr>
              <a:defRPr lang="en-US"/>
            </a:defPPr>
            <a:lvl1pPr>
              <a:defRPr b="1">
                <a:solidFill>
                  <a:srgbClr val="C00000"/>
                </a:solidFill>
              </a:defRPr>
            </a:lvl1pPr>
          </a:lstStyle>
          <a:p>
            <a:pPr algn="ctr"/>
            <a:r>
              <a:rPr lang="en-US" b="0" dirty="0">
                <a:solidFill>
                  <a:schemeClr val="tx2">
                    <a:lumMod val="75000"/>
                  </a:schemeClr>
                </a:solidFill>
              </a:rPr>
              <a:t>IPs/Joint Statement </a:t>
            </a:r>
          </a:p>
          <a:p>
            <a:pPr algn="ctr"/>
            <a:r>
              <a:rPr lang="en-US" b="0" dirty="0">
                <a:solidFill>
                  <a:schemeClr val="tx2">
                    <a:lumMod val="75000"/>
                  </a:schemeClr>
                </a:solidFill>
              </a:rPr>
              <a:t>of Support </a:t>
            </a:r>
          </a:p>
        </p:txBody>
      </p:sp>
      <p:pic>
        <p:nvPicPr>
          <p:cNvPr id="22" name="Picture 21">
            <a:extLst>
              <a:ext uri="{FF2B5EF4-FFF2-40B4-BE49-F238E27FC236}">
                <a16:creationId xmlns:a16="http://schemas.microsoft.com/office/drawing/2014/main" id="{A9572A99-0268-FE46-B579-5857EBFDA7C5}"/>
              </a:ext>
            </a:extLst>
          </p:cNvPr>
          <p:cNvPicPr>
            <a:picLocks noChangeAspect="1"/>
          </p:cNvPicPr>
          <p:nvPr/>
        </p:nvPicPr>
        <p:blipFill rotWithShape="1">
          <a:blip r:embed="rId8" r:link="rId9">
            <a:extLst>
              <a:ext uri="{28A0092B-C50C-407E-A947-70E740481C1C}">
                <a14:useLocalDpi xmlns:a14="http://schemas.microsoft.com/office/drawing/2010/main" val="0"/>
              </a:ext>
            </a:extLst>
          </a:blip>
          <a:srcRect l="50185" r="27631" b="-9412"/>
          <a:stretch>
            <a:fillRect/>
          </a:stretch>
        </p:blipFill>
        <p:spPr bwMode="auto">
          <a:xfrm>
            <a:off x="6169918" y="2822727"/>
            <a:ext cx="1889646" cy="1016009"/>
          </a:xfrm>
          <a:prstGeom prst="rect">
            <a:avLst/>
          </a:prstGeom>
          <a:noFill/>
          <a:ln>
            <a:noFill/>
          </a:ln>
        </p:spPr>
      </p:pic>
      <p:pic>
        <p:nvPicPr>
          <p:cNvPr id="6" name="Picture 5">
            <a:extLst>
              <a:ext uri="{FF2B5EF4-FFF2-40B4-BE49-F238E27FC236}">
                <a16:creationId xmlns:a16="http://schemas.microsoft.com/office/drawing/2014/main" id="{B269780D-4C29-DEA3-60FF-223E84B665AA}"/>
              </a:ext>
            </a:extLst>
          </p:cNvPr>
          <p:cNvPicPr>
            <a:picLocks noChangeAspect="1"/>
          </p:cNvPicPr>
          <p:nvPr/>
        </p:nvPicPr>
        <p:blipFill rotWithShape="1">
          <a:blip r:embed="rId8" r:link="rId9">
            <a:extLst>
              <a:ext uri="{28A0092B-C50C-407E-A947-70E740481C1C}">
                <a14:useLocalDpi xmlns:a14="http://schemas.microsoft.com/office/drawing/2010/main" val="0"/>
              </a:ext>
            </a:extLst>
          </a:blip>
          <a:srcRect l="15767" r="62772" b="-21657"/>
          <a:stretch>
            <a:fillRect/>
          </a:stretch>
        </p:blipFill>
        <p:spPr bwMode="auto">
          <a:xfrm>
            <a:off x="2134342" y="2471229"/>
            <a:ext cx="2575634" cy="1591723"/>
          </a:xfrm>
          <a:prstGeom prst="rect">
            <a:avLst/>
          </a:prstGeom>
          <a:noFill/>
          <a:ln>
            <a:noFill/>
          </a:ln>
        </p:spPr>
      </p:pic>
      <p:sp>
        <p:nvSpPr>
          <p:cNvPr id="7" name="Rectangle 6">
            <a:extLst>
              <a:ext uri="{FF2B5EF4-FFF2-40B4-BE49-F238E27FC236}">
                <a16:creationId xmlns:a16="http://schemas.microsoft.com/office/drawing/2014/main" id="{1631F741-4BD7-66C1-1678-347374D69BDF}"/>
              </a:ext>
            </a:extLst>
          </p:cNvPr>
          <p:cNvSpPr/>
          <p:nvPr/>
        </p:nvSpPr>
        <p:spPr>
          <a:xfrm>
            <a:off x="138842" y="3771792"/>
            <a:ext cx="11710331" cy="9144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33A555-02E7-C0A2-0A19-BEA9563FA96F}"/>
              </a:ext>
            </a:extLst>
          </p:cNvPr>
          <p:cNvSpPr txBox="1"/>
          <p:nvPr/>
        </p:nvSpPr>
        <p:spPr>
          <a:xfrm>
            <a:off x="81935" y="3757067"/>
            <a:ext cx="1741897" cy="923330"/>
          </a:xfrm>
          <a:prstGeom prst="rect">
            <a:avLst/>
          </a:prstGeom>
          <a:noFill/>
        </p:spPr>
        <p:txBody>
          <a:bodyPr wrap="square" rtlCol="0">
            <a:spAutoFit/>
          </a:bodyPr>
          <a:lstStyle/>
          <a:p>
            <a:pPr algn="ctr"/>
            <a:r>
              <a:rPr lang="en-US" dirty="0">
                <a:solidFill>
                  <a:schemeClr val="tx2">
                    <a:lumMod val="75000"/>
                  </a:schemeClr>
                </a:solidFill>
              </a:rPr>
              <a:t>Global Signatories     to Date</a:t>
            </a:r>
          </a:p>
        </p:txBody>
      </p:sp>
      <p:sp>
        <p:nvSpPr>
          <p:cNvPr id="24" name="Rectangle 23">
            <a:extLst>
              <a:ext uri="{FF2B5EF4-FFF2-40B4-BE49-F238E27FC236}">
                <a16:creationId xmlns:a16="http://schemas.microsoft.com/office/drawing/2014/main" id="{6D8EF1B0-55B8-DC2E-1270-6CDEDC9881AC}"/>
              </a:ext>
            </a:extLst>
          </p:cNvPr>
          <p:cNvSpPr/>
          <p:nvPr/>
        </p:nvSpPr>
        <p:spPr>
          <a:xfrm>
            <a:off x="138842" y="4898014"/>
            <a:ext cx="11710331" cy="15938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0771F34-6DBB-6F8F-C57A-6388958B15FC}"/>
              </a:ext>
            </a:extLst>
          </p:cNvPr>
          <p:cNvSpPr txBox="1"/>
          <p:nvPr/>
        </p:nvSpPr>
        <p:spPr>
          <a:xfrm>
            <a:off x="235570" y="5220612"/>
            <a:ext cx="1444814" cy="646331"/>
          </a:xfrm>
          <a:prstGeom prst="rect">
            <a:avLst/>
          </a:prstGeom>
          <a:noFill/>
        </p:spPr>
        <p:txBody>
          <a:bodyPr wrap="square" rtlCol="0">
            <a:spAutoFit/>
          </a:bodyPr>
          <a:lstStyle/>
          <a:p>
            <a:pPr algn="ctr"/>
            <a:r>
              <a:rPr lang="en-US" dirty="0">
                <a:solidFill>
                  <a:schemeClr val="tx2">
                    <a:lumMod val="75000"/>
                  </a:schemeClr>
                </a:solidFill>
              </a:rPr>
              <a:t>Country Pilots </a:t>
            </a:r>
          </a:p>
        </p:txBody>
      </p:sp>
      <p:sp>
        <p:nvSpPr>
          <p:cNvPr id="26" name="Rectangle 25">
            <a:extLst>
              <a:ext uri="{FF2B5EF4-FFF2-40B4-BE49-F238E27FC236}">
                <a16:creationId xmlns:a16="http://schemas.microsoft.com/office/drawing/2014/main" id="{E06F386A-CD60-16CA-829B-8D579A2F7FD4}"/>
              </a:ext>
            </a:extLst>
          </p:cNvPr>
          <p:cNvSpPr/>
          <p:nvPr/>
        </p:nvSpPr>
        <p:spPr>
          <a:xfrm>
            <a:off x="1702117" y="1676745"/>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793A085-BF80-A3D8-A7AB-5EE024EAF446}"/>
              </a:ext>
            </a:extLst>
          </p:cNvPr>
          <p:cNvSpPr/>
          <p:nvPr/>
        </p:nvSpPr>
        <p:spPr>
          <a:xfrm>
            <a:off x="1715498" y="3864906"/>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B7AE62-8688-1D46-C126-60B78D043E10}"/>
              </a:ext>
            </a:extLst>
          </p:cNvPr>
          <p:cNvSpPr/>
          <p:nvPr/>
        </p:nvSpPr>
        <p:spPr>
          <a:xfrm>
            <a:off x="1696481" y="2736637"/>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30A8AF3-5F52-DF61-75DF-D0A11CF1547C}"/>
              </a:ext>
            </a:extLst>
          </p:cNvPr>
          <p:cNvSpPr/>
          <p:nvPr/>
        </p:nvSpPr>
        <p:spPr>
          <a:xfrm flipH="1">
            <a:off x="1697998" y="5132340"/>
            <a:ext cx="45719" cy="1191031"/>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ill &amp; Melinda Gates Foundation - fsm-alliance">
            <a:extLst>
              <a:ext uri="{FF2B5EF4-FFF2-40B4-BE49-F238E27FC236}">
                <a16:creationId xmlns:a16="http://schemas.microsoft.com/office/drawing/2014/main" id="{6C145122-A959-E28A-C0FE-4501D59014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84112" y="1615570"/>
            <a:ext cx="1555624" cy="77781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26470098-ECA1-A2DD-855E-221D797BE91B}"/>
              </a:ext>
            </a:extLst>
          </p:cNvPr>
          <p:cNvSpPr/>
          <p:nvPr/>
        </p:nvSpPr>
        <p:spPr>
          <a:xfrm>
            <a:off x="7029143" y="1539835"/>
            <a:ext cx="4840801" cy="9144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BE63ABB-60DC-1C36-8FFC-03245746724E}"/>
              </a:ext>
            </a:extLst>
          </p:cNvPr>
          <p:cNvSpPr txBox="1"/>
          <p:nvPr/>
        </p:nvSpPr>
        <p:spPr>
          <a:xfrm>
            <a:off x="6965490" y="1828179"/>
            <a:ext cx="1553530" cy="369332"/>
          </a:xfrm>
          <a:prstGeom prst="rect">
            <a:avLst/>
          </a:prstGeom>
          <a:noFill/>
        </p:spPr>
        <p:txBody>
          <a:bodyPr wrap="square" rtlCol="0">
            <a:spAutoFit/>
          </a:bodyPr>
          <a:lstStyle/>
          <a:p>
            <a:pPr algn="ctr"/>
            <a:r>
              <a:rPr lang="en-US" dirty="0">
                <a:solidFill>
                  <a:schemeClr val="tx2">
                    <a:lumMod val="75000"/>
                  </a:schemeClr>
                </a:solidFill>
              </a:rPr>
              <a:t>Donors</a:t>
            </a:r>
          </a:p>
        </p:txBody>
      </p:sp>
      <p:sp>
        <p:nvSpPr>
          <p:cNvPr id="33" name="Rectangle 32">
            <a:extLst>
              <a:ext uri="{FF2B5EF4-FFF2-40B4-BE49-F238E27FC236}">
                <a16:creationId xmlns:a16="http://schemas.microsoft.com/office/drawing/2014/main" id="{06CAA201-C3F3-1CB6-1413-09C1C5B93A06}"/>
              </a:ext>
            </a:extLst>
          </p:cNvPr>
          <p:cNvSpPr/>
          <p:nvPr/>
        </p:nvSpPr>
        <p:spPr>
          <a:xfrm>
            <a:off x="8433352" y="1639686"/>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455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B18D6DA-D570-EC75-554D-3BFCFBA8FF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FB18D6DA-D570-EC75-554D-3BFCFBA8FF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Title 32">
            <a:extLst>
              <a:ext uri="{FF2B5EF4-FFF2-40B4-BE49-F238E27FC236}">
                <a16:creationId xmlns:a16="http://schemas.microsoft.com/office/drawing/2014/main" id="{39FB9F51-9EBC-B305-E765-53DD9AFC7826}"/>
              </a:ext>
            </a:extLst>
          </p:cNvPr>
          <p:cNvSpPr>
            <a:spLocks noGrp="1"/>
          </p:cNvSpPr>
          <p:nvPr>
            <p:ph type="title"/>
          </p:nvPr>
        </p:nvSpPr>
        <p:spPr>
          <a:xfrm>
            <a:off x="246580" y="-1"/>
            <a:ext cx="11766125" cy="1046375"/>
          </a:xfrm>
        </p:spPr>
        <p:txBody>
          <a:bodyPr vert="horz">
            <a:normAutofit fontScale="90000"/>
          </a:bodyPr>
          <a:lstStyle/>
          <a:p>
            <a:r>
              <a:rPr lang="en-US" sz="2800" dirty="0"/>
              <a:t>Country pilots provide opportunity for collaboration to test and expand the Code’s Implementation Tools &amp; Resources</a:t>
            </a:r>
            <a:endParaRPr lang="en-US" sz="2800" noProof="0" dirty="0"/>
          </a:p>
        </p:txBody>
      </p:sp>
      <p:sp>
        <p:nvSpPr>
          <p:cNvPr id="3" name="TextBox 2">
            <a:extLst>
              <a:ext uri="{FF2B5EF4-FFF2-40B4-BE49-F238E27FC236}">
                <a16:creationId xmlns:a16="http://schemas.microsoft.com/office/drawing/2014/main" id="{C214AA45-4EA0-6F31-9454-5BB6EEBDC1AD}"/>
              </a:ext>
            </a:extLst>
          </p:cNvPr>
          <p:cNvSpPr txBox="1"/>
          <p:nvPr/>
        </p:nvSpPr>
        <p:spPr>
          <a:xfrm>
            <a:off x="427107" y="1242904"/>
            <a:ext cx="5276109" cy="3857466"/>
          </a:xfrm>
          <a:prstGeom prst="rect">
            <a:avLst/>
          </a:prstGeom>
          <a:noFill/>
          <a:ln w="28575">
            <a:solidFill>
              <a:srgbClr val="8B3562"/>
            </a:solidFill>
          </a:ln>
        </p:spPr>
        <p:txBody>
          <a:bodyPr wrap="square">
            <a:spAutoFit/>
          </a:bodyPr>
          <a:lstStyle/>
          <a:p>
            <a:pPr>
              <a:spcBef>
                <a:spcPts val="100"/>
              </a:spcBef>
              <a:spcAft>
                <a:spcPts val="300"/>
              </a:spcAft>
            </a:pPr>
            <a:r>
              <a:rPr lang="en-US" sz="1600" b="1" dirty="0">
                <a:effectLst/>
                <a:ea typeface="MS Mincho" panose="02020609040205080304" pitchFamily="49" charset="-128"/>
              </a:rPr>
              <a:t>Available </a:t>
            </a:r>
          </a:p>
          <a:p>
            <a:pPr marL="285750" indent="-285750">
              <a:spcBef>
                <a:spcPts val="100"/>
              </a:spcBef>
              <a:spcAft>
                <a:spcPts val="300"/>
              </a:spcAft>
              <a:buFont typeface="Wingdings" panose="05000000000000000000" pitchFamily="2" charset="2"/>
              <a:buChar char="ü"/>
            </a:pPr>
            <a:r>
              <a:rPr lang="en-US" sz="1600" dirty="0">
                <a:ea typeface="MS Mincho" panose="02020609040205080304" pitchFamily="49" charset="-128"/>
              </a:rPr>
              <a:t>Global Pitch Book</a:t>
            </a:r>
          </a:p>
          <a:p>
            <a:pPr marL="285750" indent="-285750">
              <a:spcBef>
                <a:spcPts val="100"/>
              </a:spcBef>
              <a:spcAft>
                <a:spcPts val="300"/>
              </a:spcAft>
              <a:buFont typeface="Wingdings" panose="05000000000000000000" pitchFamily="2" charset="2"/>
              <a:buChar char="ü"/>
            </a:pPr>
            <a:r>
              <a:rPr lang="en-US" sz="1600" dirty="0">
                <a:ea typeface="MS Mincho" panose="02020609040205080304" pitchFamily="49" charset="-128"/>
              </a:rPr>
              <a:t>WE Finance Code Brochure</a:t>
            </a:r>
          </a:p>
          <a:p>
            <a:pPr marL="285750" indent="-285750">
              <a:spcBef>
                <a:spcPts val="100"/>
              </a:spcBef>
              <a:spcAft>
                <a:spcPts val="300"/>
              </a:spcAft>
              <a:buFont typeface="Wingdings" panose="05000000000000000000" pitchFamily="2" charset="2"/>
              <a:buChar char="ü"/>
            </a:pPr>
            <a:r>
              <a:rPr lang="en-US" sz="1600" dirty="0">
                <a:ea typeface="MS Mincho" panose="02020609040205080304" pitchFamily="49" charset="-128"/>
              </a:rPr>
              <a:t>WE Finance Code Website www.wefinancecode.com </a:t>
            </a:r>
          </a:p>
          <a:p>
            <a:pPr marL="285750" indent="-285750">
              <a:spcBef>
                <a:spcPts val="100"/>
              </a:spcBef>
              <a:spcAft>
                <a:spcPts val="300"/>
              </a:spcAft>
              <a:buFont typeface="Wingdings" panose="05000000000000000000" pitchFamily="2" charset="2"/>
              <a:buChar char="ü"/>
            </a:pPr>
            <a:r>
              <a:rPr lang="en-US" sz="1600" dirty="0">
                <a:ea typeface="MS Mincho" panose="02020609040205080304" pitchFamily="49" charset="-128"/>
              </a:rPr>
              <a:t>Strategic Questions Worksheet </a:t>
            </a:r>
          </a:p>
          <a:p>
            <a:pPr marL="285750" indent="-285750">
              <a:spcBef>
                <a:spcPts val="100"/>
              </a:spcBef>
              <a:spcAft>
                <a:spcPts val="300"/>
              </a:spcAft>
              <a:buFont typeface="Wingdings" panose="05000000000000000000" pitchFamily="2" charset="2"/>
              <a:buChar char="ü"/>
            </a:pPr>
            <a:r>
              <a:rPr lang="en-US" sz="1600" dirty="0">
                <a:ea typeface="MS Mincho" panose="02020609040205080304" pitchFamily="49" charset="-128"/>
              </a:rPr>
              <a:t>Sample Roles &amp; Responsibilities</a:t>
            </a:r>
          </a:p>
          <a:p>
            <a:pPr marL="285750" indent="-285750">
              <a:spcBef>
                <a:spcPts val="100"/>
              </a:spcBef>
              <a:spcAft>
                <a:spcPts val="300"/>
              </a:spcAft>
              <a:buFont typeface="Wingdings" panose="05000000000000000000" pitchFamily="2" charset="2"/>
              <a:buChar char="ü"/>
            </a:pPr>
            <a:r>
              <a:rPr lang="en-US" sz="1600" dirty="0">
                <a:ea typeface="MS Mincho" panose="02020609040205080304" pitchFamily="49" charset="-128"/>
              </a:rPr>
              <a:t>Sample Declaration of Intent to Launch a Code</a:t>
            </a:r>
          </a:p>
          <a:p>
            <a:pPr marL="285750" indent="-285750">
              <a:spcBef>
                <a:spcPts val="100"/>
              </a:spcBef>
              <a:spcAft>
                <a:spcPts val="300"/>
              </a:spcAft>
              <a:buFont typeface="Wingdings" panose="05000000000000000000" pitchFamily="2" charset="2"/>
              <a:buChar char="ü"/>
            </a:pPr>
            <a:r>
              <a:rPr lang="en-US" sz="1600" dirty="0">
                <a:ea typeface="MS Mincho" panose="02020609040205080304" pitchFamily="49" charset="-128"/>
              </a:rPr>
              <a:t>Country Pilot Data Sheet</a:t>
            </a:r>
          </a:p>
          <a:p>
            <a:pPr marL="285750" indent="-285750">
              <a:spcBef>
                <a:spcPts val="100"/>
              </a:spcBef>
              <a:spcAft>
                <a:spcPts val="300"/>
              </a:spcAft>
              <a:buFont typeface="Wingdings" panose="05000000000000000000" pitchFamily="2" charset="2"/>
              <a:buChar char="ü"/>
            </a:pPr>
            <a:r>
              <a:rPr lang="en-US" sz="1600" dirty="0">
                <a:ea typeface="MS Mincho" panose="02020609040205080304" pitchFamily="49" charset="-128"/>
              </a:rPr>
              <a:t>Commitment Mechanisms for FSPs and other signatories: Letter, Menu, Instructions</a:t>
            </a:r>
          </a:p>
          <a:p>
            <a:pPr marL="285750" indent="-285750">
              <a:spcBef>
                <a:spcPts val="100"/>
              </a:spcBef>
              <a:spcAft>
                <a:spcPts val="300"/>
              </a:spcAft>
              <a:buFont typeface="Wingdings" panose="05000000000000000000" pitchFamily="2" charset="2"/>
              <a:buChar char="ü"/>
            </a:pPr>
            <a:r>
              <a:rPr lang="en-US" sz="1600" dirty="0">
                <a:ea typeface="MS Mincho" panose="02020609040205080304" pitchFamily="49" charset="-128"/>
              </a:rPr>
              <a:t>On-boarding Form for FSPs </a:t>
            </a:r>
          </a:p>
          <a:p>
            <a:pPr marL="285750" indent="-285750">
              <a:spcBef>
                <a:spcPts val="100"/>
              </a:spcBef>
              <a:spcAft>
                <a:spcPts val="300"/>
              </a:spcAft>
              <a:buFont typeface="Wingdings" panose="05000000000000000000" pitchFamily="2" charset="2"/>
              <a:buChar char="ü"/>
            </a:pPr>
            <a:r>
              <a:rPr lang="en-US" sz="1600" dirty="0">
                <a:ea typeface="MS Mincho" panose="02020609040205080304" pitchFamily="49" charset="-128"/>
              </a:rPr>
              <a:t>Onboarding Form for other signatories </a:t>
            </a:r>
          </a:p>
          <a:p>
            <a:pPr marL="285750" indent="-285750">
              <a:spcBef>
                <a:spcPts val="100"/>
              </a:spcBef>
              <a:spcAft>
                <a:spcPts val="300"/>
              </a:spcAft>
              <a:buFont typeface="Wingdings" panose="05000000000000000000" pitchFamily="2" charset="2"/>
              <a:buChar char="ü"/>
            </a:pPr>
            <a:r>
              <a:rPr lang="en-US" sz="1600" dirty="0">
                <a:ea typeface="MS Mincho" panose="02020609040205080304" pitchFamily="49" charset="-128"/>
              </a:rPr>
              <a:t>UK Annual Report </a:t>
            </a:r>
          </a:p>
        </p:txBody>
      </p:sp>
      <p:sp>
        <p:nvSpPr>
          <p:cNvPr id="4" name="TextBox 3">
            <a:extLst>
              <a:ext uri="{FF2B5EF4-FFF2-40B4-BE49-F238E27FC236}">
                <a16:creationId xmlns:a16="http://schemas.microsoft.com/office/drawing/2014/main" id="{83B3E019-1176-98A2-AF1E-3EBEF407402A}"/>
              </a:ext>
            </a:extLst>
          </p:cNvPr>
          <p:cNvSpPr txBox="1"/>
          <p:nvPr/>
        </p:nvSpPr>
        <p:spPr>
          <a:xfrm>
            <a:off x="5887199" y="1242904"/>
            <a:ext cx="6125505" cy="5098832"/>
          </a:xfrm>
          <a:prstGeom prst="rect">
            <a:avLst/>
          </a:prstGeom>
          <a:noFill/>
          <a:ln w="28575">
            <a:solidFill>
              <a:srgbClr val="8B3562"/>
            </a:solidFill>
          </a:ln>
        </p:spPr>
        <p:txBody>
          <a:bodyPr wrap="square">
            <a:spAutoFit/>
          </a:bodyPr>
          <a:lstStyle/>
          <a:p>
            <a:pPr>
              <a:spcBef>
                <a:spcPts val="100"/>
              </a:spcBef>
              <a:spcAft>
                <a:spcPts val="300"/>
              </a:spcAft>
            </a:pPr>
            <a:r>
              <a:rPr lang="en-US" sz="1600" b="1" dirty="0">
                <a:effectLst/>
                <a:ea typeface="MS Mincho" panose="02020609040205080304" pitchFamily="49" charset="-128"/>
              </a:rPr>
              <a:t>To Be Developed (in collaboration with…)</a:t>
            </a:r>
          </a:p>
          <a:p>
            <a:pPr marL="285750" indent="-285750">
              <a:spcBef>
                <a:spcPts val="100"/>
              </a:spcBef>
              <a:spcAft>
                <a:spcPts val="300"/>
              </a:spcAft>
              <a:buFont typeface="Wingdings" panose="05000000000000000000" pitchFamily="2" charset="2"/>
              <a:buChar char="q"/>
            </a:pPr>
            <a:r>
              <a:rPr lang="en-US" sz="1600" dirty="0">
                <a:ea typeface="MS Mincho" panose="02020609040205080304" pitchFamily="49" charset="-128"/>
              </a:rPr>
              <a:t>Market and opportunity sizing tool</a:t>
            </a:r>
          </a:p>
          <a:p>
            <a:pPr marL="285750" indent="-285750">
              <a:spcBef>
                <a:spcPts val="100"/>
              </a:spcBef>
              <a:spcAft>
                <a:spcPts val="300"/>
              </a:spcAft>
              <a:buFont typeface="Wingdings" panose="05000000000000000000" pitchFamily="2" charset="2"/>
              <a:buChar char="q"/>
            </a:pPr>
            <a:r>
              <a:rPr lang="en-US" sz="1600" dirty="0">
                <a:ea typeface="MS Mincho" panose="02020609040205080304" pitchFamily="49" charset="-128"/>
              </a:rPr>
              <a:t>Financial data flow mapping tool</a:t>
            </a:r>
          </a:p>
          <a:p>
            <a:pPr marL="285750" indent="-285750">
              <a:spcBef>
                <a:spcPts val="100"/>
              </a:spcBef>
              <a:spcAft>
                <a:spcPts val="300"/>
              </a:spcAft>
              <a:buFont typeface="Wingdings" panose="05000000000000000000" pitchFamily="2" charset="2"/>
              <a:buChar char="q"/>
            </a:pPr>
            <a:r>
              <a:rPr lang="en-US" sz="1600" dirty="0">
                <a:ea typeface="MS Mincho" panose="02020609040205080304" pitchFamily="49" charset="-128"/>
              </a:rPr>
              <a:t>Workshop in a Box    </a:t>
            </a:r>
          </a:p>
          <a:p>
            <a:pPr marL="285750" indent="-285750">
              <a:spcBef>
                <a:spcPts val="100"/>
              </a:spcBef>
              <a:spcAft>
                <a:spcPts val="300"/>
              </a:spcAft>
              <a:buFont typeface="Wingdings" panose="05000000000000000000" pitchFamily="2" charset="2"/>
              <a:buChar char="q"/>
            </a:pPr>
            <a:r>
              <a:rPr lang="en-US" sz="1600" dirty="0">
                <a:ea typeface="MS Mincho" panose="02020609040205080304" pitchFamily="49" charset="-128"/>
              </a:rPr>
              <a:t>Good Practices for Definitions &amp; Indicators </a:t>
            </a:r>
          </a:p>
          <a:p>
            <a:pPr marL="285750" indent="-285750">
              <a:spcBef>
                <a:spcPts val="100"/>
              </a:spcBef>
              <a:spcAft>
                <a:spcPts val="300"/>
              </a:spcAft>
              <a:buFont typeface="Wingdings" panose="05000000000000000000" pitchFamily="2" charset="2"/>
              <a:buChar char="q"/>
            </a:pPr>
            <a:r>
              <a:rPr lang="en-US" sz="1600" dirty="0">
                <a:ea typeface="MS Mincho" panose="02020609040205080304" pitchFamily="49" charset="-128"/>
              </a:rPr>
              <a:t>Global Data Working Group </a:t>
            </a:r>
          </a:p>
          <a:p>
            <a:pPr marL="285750" indent="-285750">
              <a:spcBef>
                <a:spcPts val="100"/>
              </a:spcBef>
              <a:spcAft>
                <a:spcPts val="300"/>
              </a:spcAft>
              <a:buFont typeface="Wingdings" panose="05000000000000000000" pitchFamily="2" charset="2"/>
              <a:buChar char="q"/>
            </a:pPr>
            <a:r>
              <a:rPr lang="en-US" sz="1600" dirty="0">
                <a:ea typeface="MS Mincho" panose="02020609040205080304" pitchFamily="49" charset="-128"/>
              </a:rPr>
              <a:t>Media &amp; Branding Toolkit</a:t>
            </a:r>
          </a:p>
          <a:p>
            <a:pPr marL="285750" indent="-285750">
              <a:spcBef>
                <a:spcPts val="100"/>
              </a:spcBef>
              <a:spcAft>
                <a:spcPts val="300"/>
              </a:spcAft>
              <a:buFont typeface="Wingdings" panose="05000000000000000000" pitchFamily="2" charset="2"/>
              <a:buChar char="q"/>
            </a:pPr>
            <a:r>
              <a:rPr lang="en-US" sz="1600" dirty="0">
                <a:ea typeface="MS Mincho" panose="02020609040205080304" pitchFamily="49" charset="-128"/>
              </a:rPr>
              <a:t>Global Peer Learning Networks  </a:t>
            </a:r>
          </a:p>
          <a:p>
            <a:pPr marL="285750" indent="-285750">
              <a:spcBef>
                <a:spcPts val="100"/>
              </a:spcBef>
              <a:spcAft>
                <a:spcPts val="300"/>
              </a:spcAft>
              <a:buFont typeface="Wingdings" panose="05000000000000000000" pitchFamily="2" charset="2"/>
              <a:buChar char="q"/>
            </a:pPr>
            <a:r>
              <a:rPr lang="en-US" sz="1600" dirty="0">
                <a:ea typeface="MS Mincho" panose="02020609040205080304" pitchFamily="49" charset="-128"/>
              </a:rPr>
              <a:t>Launch Event Template </a:t>
            </a:r>
          </a:p>
          <a:p>
            <a:pPr marL="285750" indent="-285750">
              <a:spcBef>
                <a:spcPts val="100"/>
              </a:spcBef>
              <a:spcAft>
                <a:spcPts val="300"/>
              </a:spcAft>
              <a:buFont typeface="Wingdings" panose="05000000000000000000" pitchFamily="2" charset="2"/>
              <a:buChar char="q"/>
            </a:pPr>
            <a:r>
              <a:rPr lang="en-US" sz="1600" dirty="0">
                <a:ea typeface="MS Mincho" panose="02020609040205080304" pitchFamily="49" charset="-128"/>
              </a:rPr>
              <a:t>FSP Guidelines on SDD Collection (e.g., IFC)</a:t>
            </a:r>
          </a:p>
          <a:p>
            <a:pPr marL="285750" indent="-285750">
              <a:spcBef>
                <a:spcPts val="100"/>
              </a:spcBef>
              <a:spcAft>
                <a:spcPts val="300"/>
              </a:spcAft>
              <a:buFont typeface="Wingdings" panose="05000000000000000000" pitchFamily="2" charset="2"/>
              <a:buChar char="q"/>
            </a:pPr>
            <a:r>
              <a:rPr lang="en-US" sz="1600" dirty="0">
                <a:ea typeface="MS Mincho" panose="02020609040205080304" pitchFamily="49" charset="-128"/>
              </a:rPr>
              <a:t>Tools for Sex-disaggregating data (e.g., Standard Chartered)</a:t>
            </a:r>
          </a:p>
          <a:p>
            <a:pPr marL="285750" indent="-285750">
              <a:spcBef>
                <a:spcPts val="100"/>
              </a:spcBef>
              <a:spcAft>
                <a:spcPts val="300"/>
              </a:spcAft>
              <a:buFont typeface="Wingdings" panose="05000000000000000000" pitchFamily="2" charset="2"/>
              <a:buChar char="q"/>
            </a:pPr>
            <a:r>
              <a:rPr lang="en-US" sz="1600" dirty="0">
                <a:ea typeface="MS Mincho" panose="02020609040205080304" pitchFamily="49" charset="-128"/>
              </a:rPr>
              <a:t>Guidance to Financial Infrastructure (e.g., WB ICCR)</a:t>
            </a:r>
          </a:p>
          <a:p>
            <a:pPr marL="285750" indent="-285750">
              <a:spcBef>
                <a:spcPts val="100"/>
              </a:spcBef>
              <a:spcAft>
                <a:spcPts val="300"/>
              </a:spcAft>
              <a:buFont typeface="Wingdings" panose="05000000000000000000" pitchFamily="2" charset="2"/>
              <a:buChar char="q"/>
            </a:pPr>
            <a:r>
              <a:rPr lang="en-US" sz="1600" dirty="0">
                <a:ea typeface="MS Mincho" panose="02020609040205080304" pitchFamily="49" charset="-128"/>
              </a:rPr>
              <a:t>Annual Survey of Actions</a:t>
            </a:r>
          </a:p>
          <a:p>
            <a:pPr marL="285750" indent="-285750">
              <a:spcBef>
                <a:spcPts val="100"/>
              </a:spcBef>
              <a:spcAft>
                <a:spcPts val="300"/>
              </a:spcAft>
              <a:buFont typeface="Wingdings" panose="05000000000000000000" pitchFamily="2" charset="2"/>
              <a:buChar char="q"/>
            </a:pPr>
            <a:r>
              <a:rPr lang="en-US" sz="1600" dirty="0">
                <a:ea typeface="MS Mincho" panose="02020609040205080304" pitchFamily="49" charset="-128"/>
              </a:rPr>
              <a:t>OECD Data Guidelines </a:t>
            </a:r>
          </a:p>
          <a:p>
            <a:pPr marL="285750" indent="-285750">
              <a:spcBef>
                <a:spcPts val="100"/>
              </a:spcBef>
              <a:spcAft>
                <a:spcPts val="300"/>
              </a:spcAft>
              <a:buFont typeface="Wingdings" panose="05000000000000000000" pitchFamily="2" charset="2"/>
              <a:buChar char="q"/>
            </a:pPr>
            <a:r>
              <a:rPr lang="en-US" sz="1600" dirty="0">
                <a:ea typeface="MS Mincho" panose="02020609040205080304" pitchFamily="49" charset="-128"/>
              </a:rPr>
              <a:t>Dashboards</a:t>
            </a:r>
          </a:p>
          <a:p>
            <a:pPr marL="285750" indent="-285750">
              <a:spcBef>
                <a:spcPts val="100"/>
              </a:spcBef>
              <a:spcAft>
                <a:spcPts val="300"/>
              </a:spcAft>
              <a:buFont typeface="Wingdings" panose="05000000000000000000" pitchFamily="2" charset="2"/>
              <a:buChar char="q"/>
            </a:pPr>
            <a:r>
              <a:rPr lang="en-US" sz="1600" dirty="0">
                <a:ea typeface="MS Mincho" panose="02020609040205080304" pitchFamily="49" charset="-128"/>
              </a:rPr>
              <a:t>IP Proposed Evaluations </a:t>
            </a:r>
          </a:p>
          <a:p>
            <a:pPr marL="285750" indent="-285750">
              <a:spcBef>
                <a:spcPts val="100"/>
              </a:spcBef>
              <a:spcAft>
                <a:spcPts val="300"/>
              </a:spcAft>
              <a:buFont typeface="Wingdings" panose="05000000000000000000" pitchFamily="2" charset="2"/>
              <a:buChar char="q"/>
            </a:pPr>
            <a:r>
              <a:rPr lang="en-US" sz="1600" dirty="0">
                <a:ea typeface="MS Mincho" panose="02020609040205080304" pitchFamily="49" charset="-128"/>
              </a:rPr>
              <a:t>Additional Resources for Evaluations</a:t>
            </a:r>
            <a:endParaRPr lang="en-US" sz="2000" dirty="0">
              <a:ea typeface="MS Mincho" panose="02020609040205080304" pitchFamily="49" charset="-128"/>
            </a:endParaRPr>
          </a:p>
        </p:txBody>
      </p:sp>
    </p:spTree>
    <p:extLst>
      <p:ext uri="{BB962C8B-B14F-4D97-AF65-F5344CB8AC3E}">
        <p14:creationId xmlns:p14="http://schemas.microsoft.com/office/powerpoint/2010/main" val="1729505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B18D6DA-D570-EC75-554D-3BFCFBA8FF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FB18D6DA-D570-EC75-554D-3BFCFBA8FF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Title 32">
            <a:extLst>
              <a:ext uri="{FF2B5EF4-FFF2-40B4-BE49-F238E27FC236}">
                <a16:creationId xmlns:a16="http://schemas.microsoft.com/office/drawing/2014/main" id="{39FB9F51-9EBC-B305-E765-53DD9AFC7826}"/>
              </a:ext>
            </a:extLst>
          </p:cNvPr>
          <p:cNvSpPr>
            <a:spLocks noGrp="1"/>
          </p:cNvSpPr>
          <p:nvPr>
            <p:ph type="title"/>
          </p:nvPr>
        </p:nvSpPr>
        <p:spPr>
          <a:xfrm>
            <a:off x="672028" y="-1"/>
            <a:ext cx="11340677" cy="1046375"/>
          </a:xfrm>
        </p:spPr>
        <p:txBody>
          <a:bodyPr vert="horz">
            <a:normAutofit/>
          </a:bodyPr>
          <a:lstStyle/>
          <a:p>
            <a:r>
              <a:rPr lang="en-US" sz="2800" noProof="0" dirty="0"/>
              <a:t>Peer Learning </a:t>
            </a:r>
          </a:p>
        </p:txBody>
      </p:sp>
      <p:sp>
        <p:nvSpPr>
          <p:cNvPr id="3" name="Rectangle 2">
            <a:extLst>
              <a:ext uri="{FF2B5EF4-FFF2-40B4-BE49-F238E27FC236}">
                <a16:creationId xmlns:a16="http://schemas.microsoft.com/office/drawing/2014/main" id="{D803323D-D237-3D7E-EEB5-1D378A6440D8}"/>
              </a:ext>
            </a:extLst>
          </p:cNvPr>
          <p:cNvSpPr/>
          <p:nvPr/>
        </p:nvSpPr>
        <p:spPr>
          <a:xfrm>
            <a:off x="1008667" y="1338605"/>
            <a:ext cx="10730251" cy="404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b="1" dirty="0">
                <a:solidFill>
                  <a:schemeClr val="accent1">
                    <a:lumMod val="50000"/>
                  </a:schemeClr>
                </a:solidFill>
              </a:rPr>
              <a:t>Global Peer Learning Opportunities</a:t>
            </a:r>
            <a:r>
              <a:rPr lang="en-US" dirty="0">
                <a:solidFill>
                  <a:schemeClr val="accent1">
                    <a:lumMod val="50000"/>
                  </a:schemeClr>
                </a:solidFill>
              </a:rPr>
              <a:t> </a:t>
            </a:r>
          </a:p>
          <a:p>
            <a:pPr marL="285750" indent="-285750">
              <a:spcBef>
                <a:spcPts val="600"/>
              </a:spcBef>
              <a:buFont typeface="Wingdings" panose="05000000000000000000" pitchFamily="2" charset="2"/>
              <a:buChar char="ü"/>
            </a:pPr>
            <a:r>
              <a:rPr lang="en-US" dirty="0">
                <a:solidFill>
                  <a:schemeClr val="accent1">
                    <a:lumMod val="50000"/>
                  </a:schemeClr>
                </a:solidFill>
              </a:rPr>
              <a:t>IP Contact Group: Sharing good practices &amp; updates on country pilots </a:t>
            </a:r>
          </a:p>
          <a:p>
            <a:pPr marL="285750" indent="-285750">
              <a:spcBef>
                <a:spcPts val="600"/>
              </a:spcBef>
              <a:buFont typeface="Wingdings" panose="05000000000000000000" pitchFamily="2" charset="2"/>
              <a:buChar char="q"/>
            </a:pPr>
            <a:r>
              <a:rPr lang="en-US" dirty="0">
                <a:solidFill>
                  <a:schemeClr val="accent1">
                    <a:lumMod val="50000"/>
                  </a:schemeClr>
                </a:solidFill>
              </a:rPr>
              <a:t>Global Country Champion Network:  Women’s leadership focus, peer networking; speaking engagements, global advocacy </a:t>
            </a:r>
          </a:p>
          <a:p>
            <a:pPr marL="285750" indent="-285750">
              <a:spcBef>
                <a:spcPts val="600"/>
              </a:spcBef>
              <a:buFont typeface="Wingdings" panose="05000000000000000000" pitchFamily="2" charset="2"/>
              <a:buChar char="q"/>
            </a:pPr>
            <a:r>
              <a:rPr lang="en-US" dirty="0">
                <a:solidFill>
                  <a:schemeClr val="accent1">
                    <a:lumMod val="50000"/>
                  </a:schemeClr>
                </a:solidFill>
              </a:rPr>
              <a:t>Global Data Working Group (technical):  definitions, indicators, harmonization, data collection tools data analytics, data visualization</a:t>
            </a:r>
          </a:p>
          <a:p>
            <a:pPr marL="285750" indent="-285750">
              <a:spcBef>
                <a:spcPts val="600"/>
              </a:spcBef>
              <a:buFont typeface="Wingdings" panose="05000000000000000000" pitchFamily="2" charset="2"/>
              <a:buChar char="q"/>
            </a:pPr>
            <a:r>
              <a:rPr lang="en-US" dirty="0">
                <a:solidFill>
                  <a:schemeClr val="accent1">
                    <a:lumMod val="50000"/>
                  </a:schemeClr>
                </a:solidFill>
              </a:rPr>
              <a:t>Fintech Working Group: establish global templates/approaches for fintechs </a:t>
            </a:r>
          </a:p>
          <a:p>
            <a:pPr marL="285750" indent="-285750">
              <a:spcBef>
                <a:spcPts val="600"/>
              </a:spcBef>
              <a:buFont typeface="Wingdings" panose="05000000000000000000" pitchFamily="2" charset="2"/>
              <a:buChar char="q"/>
            </a:pPr>
            <a:r>
              <a:rPr lang="en-US" dirty="0">
                <a:solidFill>
                  <a:schemeClr val="accent1">
                    <a:lumMod val="50000"/>
                  </a:schemeClr>
                </a:solidFill>
              </a:rPr>
              <a:t>Funds Working Group: establish global templates/approaches for funds/VC</a:t>
            </a:r>
          </a:p>
          <a:p>
            <a:pPr marL="285750" indent="-285750">
              <a:spcBef>
                <a:spcPts val="600"/>
              </a:spcBef>
              <a:buFont typeface="Wingdings" panose="05000000000000000000" pitchFamily="2" charset="2"/>
              <a:buChar char="q"/>
            </a:pPr>
            <a:r>
              <a:rPr lang="en-US" dirty="0">
                <a:solidFill>
                  <a:schemeClr val="accent1">
                    <a:lumMod val="50000"/>
                  </a:schemeClr>
                </a:solidFill>
              </a:rPr>
              <a:t>Other: e.g., Communications/Media Coordination Group: coordinate messaging / branding / events</a:t>
            </a:r>
          </a:p>
          <a:p>
            <a:pPr marL="285750" indent="-285750">
              <a:spcBef>
                <a:spcPts val="600"/>
              </a:spcBef>
              <a:buFont typeface="Arial" panose="020B0604020202020204" pitchFamily="34" charset="0"/>
              <a:buChar char="•"/>
            </a:pPr>
            <a:endParaRPr lang="en-US" dirty="0">
              <a:solidFill>
                <a:schemeClr val="accent1">
                  <a:lumMod val="50000"/>
                </a:schemeClr>
              </a:solidFill>
            </a:endParaRPr>
          </a:p>
          <a:p>
            <a:pPr>
              <a:spcBef>
                <a:spcPts val="600"/>
              </a:spcBef>
            </a:pPr>
            <a:r>
              <a:rPr lang="en-US" b="1" dirty="0">
                <a:solidFill>
                  <a:schemeClr val="accent1">
                    <a:lumMod val="50000"/>
                  </a:schemeClr>
                </a:solidFill>
              </a:rPr>
              <a:t>Country Peer Learning Possibilities</a:t>
            </a:r>
          </a:p>
          <a:p>
            <a:pPr marL="285750" indent="-285750">
              <a:spcBef>
                <a:spcPts val="600"/>
              </a:spcBef>
              <a:buFont typeface="Wingdings" panose="05000000000000000000" pitchFamily="2" charset="2"/>
              <a:buChar char="q"/>
            </a:pPr>
            <a:r>
              <a:rPr lang="en-US" dirty="0">
                <a:solidFill>
                  <a:schemeClr val="accent1">
                    <a:lumMod val="50000"/>
                  </a:schemeClr>
                </a:solidFill>
              </a:rPr>
              <a:t>Data Working Group: to address any data issues and share good practices nationally </a:t>
            </a:r>
          </a:p>
          <a:p>
            <a:pPr marL="285750" indent="-285750">
              <a:spcBef>
                <a:spcPts val="600"/>
              </a:spcBef>
              <a:buFont typeface="Wingdings" panose="05000000000000000000" pitchFamily="2" charset="2"/>
              <a:buChar char="q"/>
            </a:pPr>
            <a:r>
              <a:rPr lang="en-US" dirty="0">
                <a:solidFill>
                  <a:schemeClr val="accent1">
                    <a:lumMod val="50000"/>
                  </a:schemeClr>
                </a:solidFill>
              </a:rPr>
              <a:t>Leadership Network: for Country Champions and signatory champions to exchange good practices, collaborate on communications &amp; events</a:t>
            </a:r>
          </a:p>
          <a:p>
            <a:pPr marL="285750" indent="-285750">
              <a:spcBef>
                <a:spcPts val="600"/>
              </a:spcBef>
              <a:buFont typeface="Wingdings" panose="05000000000000000000" pitchFamily="2" charset="2"/>
              <a:buChar char="q"/>
            </a:pPr>
            <a:r>
              <a:rPr lang="en-US" dirty="0">
                <a:solidFill>
                  <a:schemeClr val="accent1">
                    <a:lumMod val="50000"/>
                  </a:schemeClr>
                </a:solidFill>
              </a:rPr>
              <a:t>Other…</a:t>
            </a:r>
          </a:p>
        </p:txBody>
      </p:sp>
    </p:spTree>
    <p:extLst>
      <p:ext uri="{BB962C8B-B14F-4D97-AF65-F5344CB8AC3E}">
        <p14:creationId xmlns:p14="http://schemas.microsoft.com/office/powerpoint/2010/main" val="2633903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2C12B3A-2EFF-166A-BD56-091AE8680D3E}"/>
              </a:ext>
            </a:extLst>
          </p:cNvPr>
          <p:cNvSpPr>
            <a:spLocks noGrp="1"/>
          </p:cNvSpPr>
          <p:nvPr>
            <p:ph type="title"/>
          </p:nvPr>
        </p:nvSpPr>
        <p:spPr>
          <a:xfrm>
            <a:off x="324032" y="0"/>
            <a:ext cx="11768017" cy="1046375"/>
          </a:xfrm>
        </p:spPr>
        <p:txBody>
          <a:bodyPr vert="horz">
            <a:noAutofit/>
          </a:bodyPr>
          <a:lstStyle/>
          <a:p>
            <a:r>
              <a:rPr lang="en-US" sz="2800" dirty="0"/>
              <a:t>Goal to launch the Code in pilot countries in March 2024 </a:t>
            </a:r>
            <a:br>
              <a:rPr lang="en-US" sz="2800" dirty="0"/>
            </a:br>
            <a:r>
              <a:rPr lang="en-US" sz="2000" dirty="0"/>
              <a:t>(around International Women’s Day) </a:t>
            </a:r>
            <a:endParaRPr lang="en-US" sz="2800" dirty="0"/>
          </a:p>
        </p:txBody>
      </p:sp>
      <p:sp>
        <p:nvSpPr>
          <p:cNvPr id="10" name="Arrow: Pentagon 9">
            <a:extLst>
              <a:ext uri="{FF2B5EF4-FFF2-40B4-BE49-F238E27FC236}">
                <a16:creationId xmlns:a16="http://schemas.microsoft.com/office/drawing/2014/main" id="{2371C5F5-81EC-4790-9A4C-23763F43DA21}"/>
              </a:ext>
            </a:extLst>
          </p:cNvPr>
          <p:cNvSpPr/>
          <p:nvPr/>
        </p:nvSpPr>
        <p:spPr>
          <a:xfrm>
            <a:off x="6241722" y="1467646"/>
            <a:ext cx="5626246" cy="533654"/>
          </a:xfrm>
          <a:prstGeom prst="homePlate">
            <a:avLst/>
          </a:prstGeom>
          <a:solidFill>
            <a:schemeClr val="bg2">
              <a:lumMod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400" b="1" dirty="0">
                <a:solidFill>
                  <a:srgbClr val="783876"/>
                </a:solidFill>
                <a:latin typeface="Helvetica"/>
              </a:rPr>
              <a:t>Post-launch </a:t>
            </a:r>
          </a:p>
        </p:txBody>
      </p:sp>
      <p:sp>
        <p:nvSpPr>
          <p:cNvPr id="17" name="Arrow: Pentagon 16">
            <a:extLst>
              <a:ext uri="{FF2B5EF4-FFF2-40B4-BE49-F238E27FC236}">
                <a16:creationId xmlns:a16="http://schemas.microsoft.com/office/drawing/2014/main" id="{35248470-F61C-416E-A791-1F5D23A75904}"/>
              </a:ext>
            </a:extLst>
          </p:cNvPr>
          <p:cNvSpPr/>
          <p:nvPr/>
        </p:nvSpPr>
        <p:spPr>
          <a:xfrm>
            <a:off x="301999" y="1467646"/>
            <a:ext cx="5694848" cy="533654"/>
          </a:xfrm>
          <a:prstGeom prst="homePlate">
            <a:avLst/>
          </a:prstGeom>
          <a:solidFill>
            <a:schemeClr val="bg2">
              <a:lumMod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83876"/>
                </a:solidFill>
                <a:effectLst/>
                <a:uLnTx/>
                <a:uFillTx/>
                <a:latin typeface="Helvetica"/>
                <a:ea typeface="+mn-ea"/>
                <a:cs typeface="+mn-cs"/>
              </a:rPr>
              <a:t>Pre-Launch </a:t>
            </a:r>
          </a:p>
        </p:txBody>
      </p:sp>
      <p:sp>
        <p:nvSpPr>
          <p:cNvPr id="21" name="TextBox 20">
            <a:extLst>
              <a:ext uri="{FF2B5EF4-FFF2-40B4-BE49-F238E27FC236}">
                <a16:creationId xmlns:a16="http://schemas.microsoft.com/office/drawing/2014/main" id="{D77B9DE4-B549-4904-8D23-EB78EEBA668B}"/>
              </a:ext>
            </a:extLst>
          </p:cNvPr>
          <p:cNvSpPr txBox="1"/>
          <p:nvPr/>
        </p:nvSpPr>
        <p:spPr>
          <a:xfrm>
            <a:off x="251832" y="1077553"/>
            <a:ext cx="4023578" cy="33855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Helvetica"/>
                <a:ea typeface="+mn-ea"/>
                <a:cs typeface="+mn-cs"/>
              </a:rPr>
              <a:t>Oct 2023 – March 2024</a:t>
            </a:r>
          </a:p>
        </p:txBody>
      </p:sp>
      <p:sp>
        <p:nvSpPr>
          <p:cNvPr id="24" name="TextBox 23">
            <a:extLst>
              <a:ext uri="{FF2B5EF4-FFF2-40B4-BE49-F238E27FC236}">
                <a16:creationId xmlns:a16="http://schemas.microsoft.com/office/drawing/2014/main" id="{A7249B26-05A0-4A1A-971B-90488F017BF8}"/>
              </a:ext>
            </a:extLst>
          </p:cNvPr>
          <p:cNvSpPr txBox="1"/>
          <p:nvPr/>
        </p:nvSpPr>
        <p:spPr>
          <a:xfrm>
            <a:off x="6208040" y="2152806"/>
            <a:ext cx="5943437" cy="1785104"/>
          </a:xfrm>
          <a:prstGeom prst="rect">
            <a:avLst/>
          </a:prstGeom>
          <a:noFill/>
        </p:spPr>
        <p:txBody>
          <a:bodyPr wrap="square" rtlCol="0" anchor="ctr">
            <a:spAutoFit/>
          </a:bodyPr>
          <a:lstStyle/>
          <a:p>
            <a:pPr marR="0" lvl="0" fontAlgn="auto">
              <a:lnSpc>
                <a:spcPct val="100000"/>
              </a:lnSpc>
              <a:spcBef>
                <a:spcPts val="0"/>
              </a:spcBef>
              <a:buClrTx/>
              <a:buSzTx/>
              <a:tabLst/>
              <a:defRPr/>
            </a:pPr>
            <a:r>
              <a:rPr lang="en-US" sz="2000" b="1" dirty="0">
                <a:solidFill>
                  <a:schemeClr val="accent1">
                    <a:lumMod val="75000"/>
                  </a:schemeClr>
                </a:solidFill>
                <a:latin typeface="Helvetica"/>
              </a:rPr>
              <a:t>Country Pilots</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lang="en-US" dirty="0">
                <a:solidFill>
                  <a:prstClr val="black"/>
                </a:solidFill>
                <a:latin typeface="Helvetica"/>
              </a:rPr>
              <a:t>On-board local signatories </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lang="en-US" dirty="0">
                <a:solidFill>
                  <a:prstClr val="black"/>
                </a:solidFill>
                <a:latin typeface="Helvetica"/>
              </a:rPr>
              <a:t>Collect and report data after 1 yr. grace period</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lang="en-US" dirty="0">
                <a:solidFill>
                  <a:prstClr val="black"/>
                </a:solidFill>
                <a:latin typeface="Helvetica"/>
              </a:rPr>
              <a:t>Track &amp; report commitments on actions</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lang="en-US" dirty="0">
                <a:solidFill>
                  <a:prstClr val="black"/>
                </a:solidFill>
                <a:latin typeface="Helvetica"/>
              </a:rPr>
              <a:t>Facilitate FSP working groups &amp; best practice sharing</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lang="en-US" dirty="0">
                <a:solidFill>
                  <a:prstClr val="black"/>
                </a:solidFill>
                <a:latin typeface="Helvetica"/>
              </a:rPr>
              <a:t>Mainstream data collection, analytics &amp; use </a:t>
            </a:r>
          </a:p>
        </p:txBody>
      </p:sp>
      <p:sp>
        <p:nvSpPr>
          <p:cNvPr id="25" name="TextBox 24">
            <a:extLst>
              <a:ext uri="{FF2B5EF4-FFF2-40B4-BE49-F238E27FC236}">
                <a16:creationId xmlns:a16="http://schemas.microsoft.com/office/drawing/2014/main" id="{C7919ADB-FC02-40B3-B74A-ADE4F4CB8390}"/>
              </a:ext>
            </a:extLst>
          </p:cNvPr>
          <p:cNvSpPr txBox="1"/>
          <p:nvPr/>
        </p:nvSpPr>
        <p:spPr>
          <a:xfrm>
            <a:off x="6203183" y="4213725"/>
            <a:ext cx="5948294" cy="1785104"/>
          </a:xfrm>
          <a:prstGeom prst="rect">
            <a:avLst/>
          </a:prstGeom>
          <a:noFill/>
        </p:spPr>
        <p:txBody>
          <a:bodyPr wrap="square" rtlCol="0">
            <a:spAutoFit/>
          </a:bodyPr>
          <a:lstStyle/>
          <a:p>
            <a:pPr>
              <a:defRPr/>
            </a:pPr>
            <a:r>
              <a:rPr lang="en-US" sz="2000" b="1" dirty="0">
                <a:solidFill>
                  <a:schemeClr val="accent1">
                    <a:lumMod val="75000"/>
                  </a:schemeClr>
                </a:solidFill>
                <a:latin typeface="Helvetica"/>
              </a:rPr>
              <a:t>Global Coordination</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mn-cs"/>
              </a:rPr>
              <a:t>Share learnings and final toolkit </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mn-cs"/>
              </a:rPr>
              <a:t>Build Code dashboard with analytics capabilities</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mn-cs"/>
              </a:rPr>
              <a:t>Strategic communications and advocacy </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mn-cs"/>
              </a:rPr>
              <a:t>Track progress via annual reports &amp; dashboard </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lang="en-US" dirty="0">
                <a:solidFill>
                  <a:prstClr val="black"/>
                </a:solidFill>
                <a:latin typeface="Helvetica"/>
              </a:rPr>
              <a:t>Evaluate pilot results and long-term strategy </a:t>
            </a:r>
            <a:endParaRPr kumimoji="0" lang="en-US" b="0" i="0" u="none" strike="noStrike" kern="1200" cap="none" spc="0" normalizeH="0" baseline="0" noProof="0" dirty="0">
              <a:ln>
                <a:noFill/>
              </a:ln>
              <a:solidFill>
                <a:prstClr val="black"/>
              </a:solidFill>
              <a:effectLst/>
              <a:uLnTx/>
              <a:uFillTx/>
              <a:latin typeface="Helvetica"/>
              <a:ea typeface="+mn-ea"/>
              <a:cs typeface="+mn-cs"/>
            </a:endParaRPr>
          </a:p>
        </p:txBody>
      </p:sp>
      <p:sp>
        <p:nvSpPr>
          <p:cNvPr id="14" name="TextBox 13">
            <a:extLst>
              <a:ext uri="{FF2B5EF4-FFF2-40B4-BE49-F238E27FC236}">
                <a16:creationId xmlns:a16="http://schemas.microsoft.com/office/drawing/2014/main" id="{D5AB1F47-D8D4-8295-A8B2-9B2AD2E141C7}"/>
              </a:ext>
            </a:extLst>
          </p:cNvPr>
          <p:cNvSpPr txBox="1"/>
          <p:nvPr/>
        </p:nvSpPr>
        <p:spPr>
          <a:xfrm>
            <a:off x="6172259" y="1079362"/>
            <a:ext cx="4023578" cy="33855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Helvetica"/>
                <a:ea typeface="+mn-ea"/>
                <a:cs typeface="+mn-cs"/>
              </a:rPr>
              <a:t>April 2024 </a:t>
            </a:r>
          </a:p>
        </p:txBody>
      </p:sp>
      <p:sp>
        <p:nvSpPr>
          <p:cNvPr id="18" name="TextBox 17">
            <a:extLst>
              <a:ext uri="{FF2B5EF4-FFF2-40B4-BE49-F238E27FC236}">
                <a16:creationId xmlns:a16="http://schemas.microsoft.com/office/drawing/2014/main" id="{7E7E08F5-1E51-4040-A5DF-97D19ADCF01E}"/>
              </a:ext>
            </a:extLst>
          </p:cNvPr>
          <p:cNvSpPr txBox="1"/>
          <p:nvPr/>
        </p:nvSpPr>
        <p:spPr>
          <a:xfrm>
            <a:off x="301999" y="2014308"/>
            <a:ext cx="6095999" cy="2062103"/>
          </a:xfrm>
          <a:prstGeom prst="rect">
            <a:avLst/>
          </a:prstGeom>
          <a:noFill/>
        </p:spPr>
        <p:txBody>
          <a:bodyPr wrap="square" rtlCol="0">
            <a:spAutoFit/>
          </a:bodyPr>
          <a:lstStyle/>
          <a:p>
            <a:pPr marR="0" lvl="0" algn="l" defTabSz="914400" rtl="0" eaLnBrk="1" fontAlgn="auto" latinLnBrk="0" hangingPunct="1">
              <a:lnSpc>
                <a:spcPct val="100000"/>
              </a:lnSpc>
              <a:spcBef>
                <a:spcPts val="0"/>
              </a:spcBef>
              <a:buClrTx/>
              <a:buSzTx/>
              <a:tabLst/>
              <a:defRPr/>
            </a:pPr>
            <a:r>
              <a:rPr kumimoji="0" lang="en-US" sz="2000" b="1" i="0" u="none" strike="noStrike" kern="1200" cap="none" spc="0" normalizeH="0" baseline="0" noProof="0" dirty="0">
                <a:ln>
                  <a:noFill/>
                </a:ln>
                <a:solidFill>
                  <a:schemeClr val="accent1">
                    <a:lumMod val="75000"/>
                  </a:schemeClr>
                </a:solidFill>
                <a:effectLst/>
                <a:uLnTx/>
                <a:uFillTx/>
                <a:latin typeface="Helvetica"/>
                <a:ea typeface="+mn-ea"/>
                <a:cs typeface="+mn-cs"/>
              </a:rPr>
              <a:t>Country Pilots </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mn-cs"/>
              </a:rPr>
              <a:t>Identify Country Champions &amp; set vision (Oct-Nov)</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lang="en-US" dirty="0">
                <a:solidFill>
                  <a:prstClr val="black"/>
                </a:solidFill>
                <a:latin typeface="Helvetica"/>
              </a:rPr>
              <a:t>Establish</a:t>
            </a:r>
            <a:r>
              <a:rPr kumimoji="0" lang="en-US" b="0" i="0" u="none" strike="noStrike" kern="1200" cap="none" spc="0" normalizeH="0" baseline="0" noProof="0" dirty="0">
                <a:ln>
                  <a:noFill/>
                </a:ln>
                <a:solidFill>
                  <a:prstClr val="black"/>
                </a:solidFill>
                <a:effectLst/>
                <a:uLnTx/>
                <a:uFillTx/>
                <a:latin typeface="Helvetica"/>
                <a:ea typeface="+mn-ea"/>
                <a:cs typeface="+mn-cs"/>
              </a:rPr>
              <a:t> a public-private coalition (Nov-Dec)</a:t>
            </a:r>
          </a:p>
          <a:p>
            <a:pPr marL="285750" indent="-285750">
              <a:buFont typeface="Arial" panose="020B0604020202020204" pitchFamily="34" charset="0"/>
              <a:buChar char="•"/>
              <a:defRPr/>
            </a:pPr>
            <a:r>
              <a:rPr lang="en-US" dirty="0">
                <a:solidFill>
                  <a:prstClr val="black"/>
                </a:solidFill>
              </a:rPr>
              <a:t>Public declaration of intent to launch (Dec)</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lang="en-US" dirty="0">
                <a:solidFill>
                  <a:prstClr val="black"/>
                </a:solidFill>
                <a:latin typeface="Helvetica"/>
              </a:rPr>
              <a:t>Customize </a:t>
            </a:r>
            <a:r>
              <a:rPr kumimoji="0" lang="en-US" b="0" i="0" u="none" strike="noStrike" kern="1200" cap="none" spc="0" normalizeH="0" baseline="0" noProof="0" dirty="0">
                <a:ln>
                  <a:noFill/>
                </a:ln>
                <a:solidFill>
                  <a:prstClr val="black"/>
                </a:solidFill>
                <a:effectLst/>
                <a:uLnTx/>
                <a:uFillTx/>
                <a:latin typeface="Helvetica"/>
                <a:ea typeface="+mn-ea"/>
                <a:cs typeface="+mn-cs"/>
              </a:rPr>
              <a:t>framework / commitment mechanism (Jan) </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mn-cs"/>
              </a:rPr>
              <a:t>Agree definitions, indicators &amp; reporting path (Feb)</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Helvetica"/>
                <a:ea typeface="+mn-ea"/>
                <a:cs typeface="+mn-cs"/>
              </a:rPr>
              <a:t>Launch Code with key champions (March ’24)</a:t>
            </a:r>
          </a:p>
        </p:txBody>
      </p:sp>
      <p:sp>
        <p:nvSpPr>
          <p:cNvPr id="28" name="TextBox 27">
            <a:extLst>
              <a:ext uri="{FF2B5EF4-FFF2-40B4-BE49-F238E27FC236}">
                <a16:creationId xmlns:a16="http://schemas.microsoft.com/office/drawing/2014/main" id="{25E09846-B115-9AB5-4320-B9FB3B72D79A}"/>
              </a:ext>
            </a:extLst>
          </p:cNvPr>
          <p:cNvSpPr txBox="1"/>
          <p:nvPr/>
        </p:nvSpPr>
        <p:spPr>
          <a:xfrm>
            <a:off x="324032" y="4213725"/>
            <a:ext cx="6038831" cy="2585323"/>
          </a:xfrm>
          <a:prstGeom prst="rect">
            <a:avLst/>
          </a:prstGeom>
          <a:noFill/>
        </p:spPr>
        <p:txBody>
          <a:bodyPr wrap="square">
            <a:spAutoFit/>
          </a:bodyPr>
          <a:lstStyle/>
          <a:p>
            <a:pPr>
              <a:defRPr/>
            </a:pPr>
            <a:r>
              <a:rPr lang="en-US" sz="2000" b="1" dirty="0">
                <a:solidFill>
                  <a:schemeClr val="accent1">
                    <a:lumMod val="75000"/>
                  </a:schemeClr>
                </a:solidFill>
                <a:latin typeface="Helvetica"/>
              </a:rPr>
              <a:t>Global Coordination </a:t>
            </a:r>
          </a:p>
          <a:p>
            <a:pPr>
              <a:defRPr/>
            </a:pPr>
            <a:r>
              <a:rPr lang="en-US" sz="1600" dirty="0">
                <a:solidFill>
                  <a:schemeClr val="accent1">
                    <a:lumMod val="75000"/>
                  </a:schemeClr>
                </a:solidFill>
                <a:latin typeface="Helvetica"/>
              </a:rPr>
              <a:t>(We-Fi Secretariat, FAW, OECD in collaboration with IPs)</a:t>
            </a:r>
          </a:p>
          <a:p>
            <a:pPr marL="285750" indent="-285750">
              <a:buFont typeface="Arial" panose="020B0604020202020204" pitchFamily="34" charset="0"/>
              <a:buChar char="•"/>
              <a:defRPr/>
            </a:pPr>
            <a:r>
              <a:rPr lang="en-US" dirty="0">
                <a:solidFill>
                  <a:prstClr val="black"/>
                </a:solidFill>
              </a:rPr>
              <a:t>On-board global Signatories &amp; plug into country pilots </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mn-cs"/>
              </a:rPr>
              <a:t>Expand code toolkit &amp; share good practice </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mn-cs"/>
              </a:rPr>
              <a:t>Global communications &amp; advocacy </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mn-cs"/>
              </a:rPr>
              <a:t>Launch Global Peer Learning &amp; Champion Network </a:t>
            </a:r>
          </a:p>
          <a:p>
            <a:pPr marL="285750"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Helvetica"/>
                <a:ea typeface="+mn-ea"/>
                <a:cs typeface="+mn-cs"/>
              </a:rPr>
              <a:t>Set up global data collection </a:t>
            </a:r>
            <a:r>
              <a:rPr lang="en-US" dirty="0">
                <a:solidFill>
                  <a:prstClr val="black"/>
                </a:solidFill>
              </a:rPr>
              <a:t>mechanism</a:t>
            </a:r>
          </a:p>
          <a:p>
            <a:pPr marL="285750" indent="-285750">
              <a:buFont typeface="Arial" panose="020B0604020202020204" pitchFamily="34" charset="0"/>
              <a:buChar char="•"/>
              <a:defRPr/>
            </a:pPr>
            <a:r>
              <a:rPr lang="en-US" dirty="0">
                <a:solidFill>
                  <a:prstClr val="black"/>
                </a:solidFill>
              </a:rPr>
              <a:t>Expand framework to cover </a:t>
            </a:r>
            <a:r>
              <a:rPr lang="en-US" dirty="0" err="1">
                <a:solidFill>
                  <a:prstClr val="black"/>
                </a:solidFill>
              </a:rPr>
              <a:t>FinTechs</a:t>
            </a:r>
            <a:r>
              <a:rPr lang="en-US" dirty="0">
                <a:solidFill>
                  <a:prstClr val="black"/>
                </a:solidFill>
              </a:rPr>
              <a:t>, Equity</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3274370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B18D6DA-D570-EC75-554D-3BFCFBA8FF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FB18D6DA-D570-EC75-554D-3BFCFBA8FF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Title 32">
            <a:extLst>
              <a:ext uri="{FF2B5EF4-FFF2-40B4-BE49-F238E27FC236}">
                <a16:creationId xmlns:a16="http://schemas.microsoft.com/office/drawing/2014/main" id="{39FB9F51-9EBC-B305-E765-53DD9AFC7826}"/>
              </a:ext>
            </a:extLst>
          </p:cNvPr>
          <p:cNvSpPr>
            <a:spLocks noGrp="1"/>
          </p:cNvSpPr>
          <p:nvPr>
            <p:ph type="title"/>
          </p:nvPr>
        </p:nvSpPr>
        <p:spPr>
          <a:xfrm>
            <a:off x="672028" y="-1"/>
            <a:ext cx="11340677" cy="1046375"/>
          </a:xfrm>
        </p:spPr>
        <p:txBody>
          <a:bodyPr vert="horz">
            <a:normAutofit/>
          </a:bodyPr>
          <a:lstStyle/>
          <a:p>
            <a:r>
              <a:rPr lang="en-US" sz="2800" noProof="0" dirty="0"/>
              <a:t>Feedback </a:t>
            </a:r>
            <a:r>
              <a:rPr lang="en-US" sz="2800" noProof="0"/>
              <a:t>&amp; Discussion</a:t>
            </a:r>
            <a:endParaRPr lang="en-US" sz="2800" noProof="0" dirty="0"/>
          </a:p>
        </p:txBody>
      </p:sp>
      <p:sp>
        <p:nvSpPr>
          <p:cNvPr id="2" name="TextBox 1">
            <a:extLst>
              <a:ext uri="{FF2B5EF4-FFF2-40B4-BE49-F238E27FC236}">
                <a16:creationId xmlns:a16="http://schemas.microsoft.com/office/drawing/2014/main" id="{4F9BF7ED-9A20-CA92-DE20-760382894662}"/>
              </a:ext>
            </a:extLst>
          </p:cNvPr>
          <p:cNvSpPr txBox="1"/>
          <p:nvPr/>
        </p:nvSpPr>
        <p:spPr>
          <a:xfrm>
            <a:off x="1714176" y="2338318"/>
            <a:ext cx="9363399" cy="2585323"/>
          </a:xfrm>
          <a:prstGeom prst="rect">
            <a:avLst/>
          </a:prstGeom>
          <a:noFill/>
        </p:spPr>
        <p:txBody>
          <a:bodyPr wrap="square" rtlCol="0">
            <a:spAutoFit/>
          </a:bodyPr>
          <a:lstStyle/>
          <a:p>
            <a:pPr marL="342900" indent="-342900">
              <a:buFont typeface="+mj-lt"/>
              <a:buAutoNum type="arabicPeriod"/>
            </a:pPr>
            <a:r>
              <a:rPr lang="en-US" dirty="0"/>
              <a:t>How best to continue IP conversation / learning (e.g., Monthly Calls, WhatsApp, email Distribution?</a:t>
            </a:r>
          </a:p>
          <a:p>
            <a:pPr marL="342900" indent="-342900">
              <a:buFont typeface="+mj-lt"/>
              <a:buAutoNum type="arabicPeriod"/>
            </a:pPr>
            <a:endParaRPr lang="en-US" dirty="0">
              <a:highlight>
                <a:srgbClr val="FFFF00"/>
              </a:highlight>
            </a:endParaRPr>
          </a:p>
          <a:p>
            <a:pPr marL="342900" indent="-342900">
              <a:buFont typeface="+mj-lt"/>
              <a:buAutoNum type="arabicPeriod"/>
            </a:pPr>
            <a:r>
              <a:rPr lang="en-US" dirty="0"/>
              <a:t>Complete survey </a:t>
            </a:r>
            <a:r>
              <a:rPr lang="en-US" sz="1800" dirty="0">
                <a:hlinkClick r:id="rId6"/>
              </a:rPr>
              <a:t>https://www.surveymonkey.com/r/CVN2R5Y</a:t>
            </a:r>
            <a:r>
              <a:rPr lang="en-US" dirty="0"/>
              <a:t> . Please fill out one per pilot country.</a:t>
            </a:r>
          </a:p>
          <a:p>
            <a:pPr marL="342900" indent="-342900">
              <a:buFont typeface="+mj-lt"/>
              <a:buAutoNum type="arabicPeriod"/>
            </a:pPr>
            <a:endParaRPr lang="en-US" dirty="0"/>
          </a:p>
          <a:p>
            <a:pPr marL="342900" indent="-342900">
              <a:buFont typeface="+mj-lt"/>
              <a:buAutoNum type="arabicPeriod"/>
            </a:pPr>
            <a:r>
              <a:rPr lang="en-US" dirty="0"/>
              <a:t>Check </a:t>
            </a:r>
            <a:r>
              <a:rPr lang="en-US" dirty="0">
                <a:solidFill>
                  <a:srgbClr val="0066FF"/>
                </a:solidFill>
                <a:hlinkClick r:id="rId7">
                  <a:extLst>
                    <a:ext uri="{A12FA001-AC4F-418D-AE19-62706E023703}">
                      <ahyp:hlinkClr xmlns:ahyp="http://schemas.microsoft.com/office/drawing/2018/hyperlinkcolor" val="tx"/>
                    </a:ext>
                  </a:extLst>
                </a:hlinkClick>
              </a:rPr>
              <a:t>www.wefinancecode.org</a:t>
            </a:r>
            <a:r>
              <a:rPr lang="en-US" dirty="0"/>
              <a:t> for most recent resources and news</a:t>
            </a:r>
          </a:p>
          <a:p>
            <a:pPr marL="342900" indent="-342900">
              <a:buFont typeface="+mj-lt"/>
              <a:buAutoNum type="arabicPeriod"/>
            </a:pPr>
            <a:endParaRPr lang="en-US" dirty="0"/>
          </a:p>
          <a:p>
            <a:pPr marL="342900" indent="-342900">
              <a:buFont typeface="+mj-lt"/>
              <a:buAutoNum type="arabicPeriod"/>
            </a:pPr>
            <a:endParaRPr lang="en-US" dirty="0">
              <a:highlight>
                <a:srgbClr val="FFFF00"/>
              </a:highlight>
            </a:endParaRPr>
          </a:p>
        </p:txBody>
      </p:sp>
    </p:spTree>
    <p:extLst>
      <p:ext uri="{BB962C8B-B14F-4D97-AF65-F5344CB8AC3E}">
        <p14:creationId xmlns:p14="http://schemas.microsoft.com/office/powerpoint/2010/main" val="1371721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12A977-2A43-6674-7C09-9CD60A232343}"/>
              </a:ext>
            </a:extLst>
          </p:cNvPr>
          <p:cNvSpPr/>
          <p:nvPr/>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65F713E-DFA9-0A75-4A5C-D6D3EC1861BF}"/>
              </a:ext>
            </a:extLst>
          </p:cNvPr>
          <p:cNvSpPr txBox="1"/>
          <p:nvPr/>
        </p:nvSpPr>
        <p:spPr>
          <a:xfrm>
            <a:off x="4414581" y="1382483"/>
            <a:ext cx="2661287" cy="716799"/>
          </a:xfrm>
          <a:prstGeom prst="rect">
            <a:avLst/>
          </a:prstGeom>
          <a:noFill/>
        </p:spPr>
        <p:txBody>
          <a:bodyPr wrap="square" rtlCol="0">
            <a:spAutoFit/>
          </a:bodyPr>
          <a:lstStyle/>
          <a:p>
            <a:pPr marL="0" marR="0" lvl="0" indent="0" algn="l" defTabSz="380985" rtl="0" eaLnBrk="1" fontAlgn="auto" latinLnBrk="0" hangingPunct="0">
              <a:lnSpc>
                <a:spcPct val="125000"/>
              </a:lnSpc>
              <a:spcBef>
                <a:spcPts val="0"/>
              </a:spcBef>
              <a:spcAft>
                <a:spcPts val="0"/>
              </a:spcAft>
              <a:buClrTx/>
              <a:buSzTx/>
              <a:buFontTx/>
              <a:buNone/>
              <a:tabLst/>
              <a:defRPr/>
            </a:pPr>
            <a:r>
              <a:rPr lang="en-US" sz="3600" b="1" dirty="0">
                <a:solidFill>
                  <a:schemeClr val="bg1"/>
                </a:solidFill>
                <a:latin typeface="Helvetica" pitchFamily="2" charset="0"/>
                <a:cs typeface="Lato Light"/>
                <a:sym typeface="Montserrat"/>
              </a:rPr>
              <a:t>Thank You</a:t>
            </a:r>
            <a:endParaRPr kumimoji="0" lang="en-US" sz="3333" b="1" i="0" u="none" strike="noStrike" kern="1200" cap="none" spc="0" normalizeH="0" baseline="0" noProof="0" dirty="0">
              <a:ln>
                <a:noFill/>
              </a:ln>
              <a:solidFill>
                <a:srgbClr val="EC6359"/>
              </a:solidFill>
              <a:effectLst/>
              <a:uLnTx/>
              <a:uFillTx/>
              <a:latin typeface="Helvetica" pitchFamily="2" charset="0"/>
              <a:ea typeface="+mn-ea"/>
              <a:cs typeface="Lato Light"/>
            </a:endParaRPr>
          </a:p>
        </p:txBody>
      </p:sp>
      <p:pic>
        <p:nvPicPr>
          <p:cNvPr id="2" name="Picture 1" descr="A logo with text on it&#10;&#10;Description automatically generated">
            <a:extLst>
              <a:ext uri="{FF2B5EF4-FFF2-40B4-BE49-F238E27FC236}">
                <a16:creationId xmlns:a16="http://schemas.microsoft.com/office/drawing/2014/main" id="{1818B1F0-15CB-9CEE-E8CC-9EB15D275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404" y="1989312"/>
            <a:ext cx="2567643" cy="2686150"/>
          </a:xfrm>
          <a:prstGeom prst="rect">
            <a:avLst/>
          </a:prstGeom>
        </p:spPr>
      </p:pic>
    </p:spTree>
    <p:extLst>
      <p:ext uri="{BB962C8B-B14F-4D97-AF65-F5344CB8AC3E}">
        <p14:creationId xmlns:p14="http://schemas.microsoft.com/office/powerpoint/2010/main" val="174514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FB2655A-DC21-61FB-5923-83CDB17A43B4}"/>
              </a:ext>
            </a:extLst>
          </p:cNvPr>
          <p:cNvSpPr txBox="1"/>
          <p:nvPr/>
        </p:nvSpPr>
        <p:spPr>
          <a:xfrm>
            <a:off x="123899" y="242371"/>
            <a:ext cx="1194420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What is the Women Entrepreneurs Finance Code? </a:t>
            </a: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912518" y="6363710"/>
            <a:ext cx="2794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4" name="TextBox 3">
            <a:extLst>
              <a:ext uri="{FF2B5EF4-FFF2-40B4-BE49-F238E27FC236}">
                <a16:creationId xmlns:a16="http://schemas.microsoft.com/office/drawing/2014/main" id="{0AF1BF63-63CD-908F-ECE9-F832128E6EA6}"/>
              </a:ext>
            </a:extLst>
          </p:cNvPr>
          <p:cNvSpPr txBox="1"/>
          <p:nvPr/>
        </p:nvSpPr>
        <p:spPr>
          <a:xfrm>
            <a:off x="257031" y="1192483"/>
            <a:ext cx="7916007" cy="5438412"/>
          </a:xfrm>
          <a:prstGeom prst="rect">
            <a:avLst/>
          </a:prstGeom>
          <a:noFill/>
        </p:spPr>
        <p:txBody>
          <a:bodyPr wrap="square" rtlCol="0">
            <a:spAutoFit/>
          </a:bodyPr>
          <a:lstStyle/>
          <a:p>
            <a:pPr marL="0" marR="0" lvl="0" indent="0" algn="l" defTabSz="914400" rtl="0" eaLnBrk="1" fontAlgn="auto" latinLnBrk="0" hangingPunct="1">
              <a:lnSpc>
                <a:spcPct val="115000"/>
              </a:lnSpc>
              <a:spcBef>
                <a:spcPts val="900"/>
              </a:spcBef>
              <a:spcAft>
                <a:spcPts val="0"/>
              </a:spcAft>
              <a:buClrTx/>
              <a:buSzTx/>
              <a:buFontTx/>
              <a:buNone/>
              <a:tabLst/>
              <a:defRPr/>
            </a:pPr>
            <a:r>
              <a:rPr lang="en-US" dirty="0">
                <a:solidFill>
                  <a:prstClr val="black"/>
                </a:solidFill>
                <a:latin typeface="Helvetica"/>
                <a:ea typeface="MS Mincho" panose="02020609040205080304" pitchFamily="49" charset="-128"/>
                <a:cs typeface="Times New Roman" panose="02020603050405020304" pitchFamily="18" charset="0"/>
              </a:rPr>
              <a:t>A multi-stakeholder, systems change effort to expand the number and type of institutions around the world working to close financing gaps for women entrepreneurs:</a:t>
            </a:r>
            <a:endParaRPr kumimoji="0" lang="en-US" sz="1800" i="0" u="none" strike="noStrike" kern="1200" cap="none" spc="0" normalizeH="0" baseline="0" noProof="0" dirty="0">
              <a:ln>
                <a:noFill/>
              </a:ln>
              <a:solidFill>
                <a:prstClr val="black"/>
              </a:solidFill>
              <a:effectLst/>
              <a:uLnTx/>
              <a:uFillTx/>
              <a:latin typeface="Helvetica"/>
              <a:ea typeface="MS Mincho" panose="02020609040205080304" pitchFamily="49" charset="-128"/>
              <a:cs typeface="Times New Roman" panose="02020603050405020304" pitchFamily="18" charset="0"/>
            </a:endParaRPr>
          </a:p>
          <a:p>
            <a:pPr marL="801688" lvl="1" indent="-344488">
              <a:lnSpc>
                <a:spcPct val="115000"/>
              </a:lnSpc>
              <a:spcBef>
                <a:spcPts val="900"/>
              </a:spcBef>
              <a:buFont typeface="Wingdings" panose="05000000000000000000" pitchFamily="2" charset="2"/>
              <a:buChar char="ü"/>
              <a:defRPr/>
            </a:pPr>
            <a:r>
              <a:rPr kumimoji="0" lang="en-US" b="1" i="0" u="none" strike="noStrike" kern="1200" cap="none" spc="0" normalizeH="0" baseline="0" noProof="0" dirty="0">
                <a:ln>
                  <a:noFill/>
                </a:ln>
                <a:solidFill>
                  <a:prstClr val="black"/>
                </a:solidFill>
                <a:effectLst/>
                <a:uLnTx/>
                <a:uFillTx/>
                <a:latin typeface="Helvetica"/>
                <a:ea typeface="MS Mincho" panose="02020609040205080304" pitchFamily="49" charset="-128"/>
                <a:cs typeface="Times New Roman" panose="02020603050405020304" pitchFamily="18" charset="0"/>
              </a:rPr>
              <a:t>Engaging leaders who will prompt action inside and outside of their organizations</a:t>
            </a:r>
          </a:p>
          <a:p>
            <a:pPr marL="801688" lvl="1" indent="-344488">
              <a:lnSpc>
                <a:spcPct val="115000"/>
              </a:lnSpc>
              <a:spcBef>
                <a:spcPts val="900"/>
              </a:spcBef>
              <a:buFont typeface="Wingdings" panose="05000000000000000000" pitchFamily="2" charset="2"/>
              <a:buChar char="ü"/>
              <a:defRPr/>
            </a:pPr>
            <a:r>
              <a:rPr kumimoji="0" lang="en-US" b="1" i="0" u="none" strike="noStrike" kern="1200" cap="none" spc="0" normalizeH="0" baseline="0" noProof="0" dirty="0">
                <a:ln>
                  <a:noFill/>
                </a:ln>
                <a:solidFill>
                  <a:prstClr val="black"/>
                </a:solidFill>
                <a:effectLst/>
                <a:uLnTx/>
                <a:uFillTx/>
                <a:latin typeface="Helvetica"/>
                <a:ea typeface="MS Mincho" panose="02020609040205080304" pitchFamily="49" charset="-128"/>
                <a:cs typeface="Times New Roman" panose="02020603050405020304" pitchFamily="18" charset="0"/>
              </a:rPr>
              <a:t>Catalyzing new financial and non-financial mechanisms to meet the needs of WMSMEs</a:t>
            </a:r>
          </a:p>
          <a:p>
            <a:pPr marL="801688" lvl="1" indent="-344488">
              <a:lnSpc>
                <a:spcPct val="115000"/>
              </a:lnSpc>
              <a:spcBef>
                <a:spcPts val="900"/>
              </a:spcBef>
              <a:buFont typeface="Wingdings" panose="05000000000000000000" pitchFamily="2" charset="2"/>
              <a:buChar char="ü"/>
              <a:defRPr/>
            </a:pPr>
            <a:r>
              <a:rPr kumimoji="0" lang="en-US" b="1" i="0" u="none" strike="noStrike" kern="1200" cap="none" spc="0" normalizeH="0" baseline="0" noProof="0" dirty="0">
                <a:ln>
                  <a:noFill/>
                </a:ln>
                <a:solidFill>
                  <a:prstClr val="black"/>
                </a:solidFill>
                <a:effectLst/>
                <a:uLnTx/>
                <a:uFillTx/>
                <a:latin typeface="Helvetica"/>
                <a:ea typeface="MS Mincho" panose="02020609040205080304" pitchFamily="49" charset="-128"/>
                <a:cs typeface="Times New Roman" panose="02020603050405020304" pitchFamily="18" charset="0"/>
              </a:rPr>
              <a:t>Mainstreaming the collection, analysis and use of supply-side data on financing of WMSMEs </a:t>
            </a:r>
          </a:p>
          <a:p>
            <a:pPr marL="801688" lvl="1" indent="-344488">
              <a:lnSpc>
                <a:spcPct val="115000"/>
              </a:lnSpc>
              <a:spcBef>
                <a:spcPts val="900"/>
              </a:spcBef>
              <a:buFont typeface="Wingdings" panose="05000000000000000000" pitchFamily="2" charset="2"/>
              <a:buChar char="ü"/>
              <a:defRPr/>
            </a:pPr>
            <a:r>
              <a:rPr kumimoji="0" lang="en-US" b="0" i="0" u="none" strike="noStrike" kern="1200" cap="none" spc="0" normalizeH="0" baseline="0" noProof="0" dirty="0">
                <a:ln>
                  <a:noFill/>
                </a:ln>
                <a:solidFill>
                  <a:prstClr val="black"/>
                </a:solidFill>
                <a:effectLst/>
                <a:uLnTx/>
                <a:uFillTx/>
                <a:latin typeface="Helvetica"/>
                <a:ea typeface="MS Mincho" panose="02020609040205080304" pitchFamily="49" charset="-128"/>
                <a:cs typeface="Times New Roman" panose="02020603050405020304" pitchFamily="18" charset="0"/>
              </a:rPr>
              <a:t>Improving standards, policies and regulations to address data gaps and financing constraints </a:t>
            </a:r>
          </a:p>
          <a:p>
            <a:pPr marL="801688" lvl="1" indent="-344488">
              <a:lnSpc>
                <a:spcPct val="115000"/>
              </a:lnSpc>
              <a:spcBef>
                <a:spcPts val="900"/>
              </a:spcBef>
              <a:buFont typeface="Wingdings" panose="05000000000000000000" pitchFamily="2" charset="2"/>
              <a:buChar char="ü"/>
              <a:defRPr/>
            </a:pPr>
            <a:r>
              <a:rPr kumimoji="0" lang="en-US" b="0" i="0" u="none" strike="noStrike" kern="1200" cap="none" spc="0" normalizeH="0" baseline="0" noProof="0" dirty="0">
                <a:ln>
                  <a:noFill/>
                </a:ln>
                <a:solidFill>
                  <a:prstClr val="black"/>
                </a:solidFill>
                <a:effectLst/>
                <a:uLnTx/>
                <a:uFillTx/>
                <a:latin typeface="Helvetica"/>
                <a:ea typeface="MS Mincho" panose="02020609040205080304" pitchFamily="49" charset="-128"/>
                <a:cs typeface="Times New Roman" panose="02020603050405020304" pitchFamily="18" charset="0"/>
              </a:rPr>
              <a:t>Mobilizing capital for financing and technical support for WMSMEs</a:t>
            </a:r>
          </a:p>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800" b="0" i="0" u="none" strike="noStrike" kern="1200" cap="none" spc="0" normalizeH="0" baseline="0" noProof="0" dirty="0">
                <a:ln>
                  <a:noFill/>
                </a:ln>
                <a:solidFill>
                  <a:srgbClr val="292929"/>
                </a:solidFill>
                <a:effectLst/>
                <a:uLnTx/>
                <a:uFillTx/>
                <a:latin typeface="Helvetica"/>
                <a:ea typeface="+mn-ea"/>
                <a:cs typeface="+mn-cs"/>
              </a:rPr>
              <a:t>A global annual report tracks progress against the Code’s commitments and shares innovations and challenges from the Code’s national programs, signatories, and participants.​</a:t>
            </a:r>
          </a:p>
        </p:txBody>
      </p:sp>
      <p:pic>
        <p:nvPicPr>
          <p:cNvPr id="7" name="Picture 6" descr="A logo with text on it&#10;&#10;Description automatically generated">
            <a:extLst>
              <a:ext uri="{FF2B5EF4-FFF2-40B4-BE49-F238E27FC236}">
                <a16:creationId xmlns:a16="http://schemas.microsoft.com/office/drawing/2014/main" id="{F85E02B9-53A3-D2F1-D80E-F3E033FB9678}"/>
              </a:ext>
            </a:extLst>
          </p:cNvPr>
          <p:cNvPicPr>
            <a:picLocks noChangeAspect="1"/>
          </p:cNvPicPr>
          <p:nvPr/>
        </p:nvPicPr>
        <p:blipFill rotWithShape="1">
          <a:blip r:embed="rId3">
            <a:extLst>
              <a:ext uri="{28A0092B-C50C-407E-A947-70E740481C1C}">
                <a14:useLocalDpi xmlns:a14="http://schemas.microsoft.com/office/drawing/2010/main" val="0"/>
              </a:ext>
            </a:extLst>
          </a:blip>
          <a:srcRect b="7053"/>
          <a:stretch/>
        </p:blipFill>
        <p:spPr>
          <a:xfrm>
            <a:off x="9077183" y="995445"/>
            <a:ext cx="2835335" cy="2756969"/>
          </a:xfrm>
          <a:prstGeom prst="rect">
            <a:avLst/>
          </a:prstGeom>
          <a:noFill/>
        </p:spPr>
      </p:pic>
    </p:spTree>
    <p:extLst>
      <p:ext uri="{BB962C8B-B14F-4D97-AF65-F5344CB8AC3E}">
        <p14:creationId xmlns:p14="http://schemas.microsoft.com/office/powerpoint/2010/main" val="3011568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A2FCA8E-1D96-72A8-5649-09BE345C5389}"/>
              </a:ext>
            </a:extLst>
          </p:cNvPr>
          <p:cNvSpPr>
            <a:spLocks noGrp="1"/>
          </p:cNvSpPr>
          <p:nvPr>
            <p:ph type="title"/>
          </p:nvPr>
        </p:nvSpPr>
        <p:spPr>
          <a:xfrm>
            <a:off x="340242" y="1450513"/>
            <a:ext cx="12012706" cy="1046375"/>
          </a:xfrm>
        </p:spPr>
        <p:txBody>
          <a:bodyPr vert="horz">
            <a:normAutofit/>
          </a:bodyPr>
          <a:lstStyle/>
          <a:p>
            <a:r>
              <a:rPr lang="en-US"/>
              <a:t>We-Fi is piloting the Code in 24 countries</a:t>
            </a:r>
            <a:endParaRPr lang="en-US" noProof="0"/>
          </a:p>
        </p:txBody>
      </p:sp>
      <p:sp>
        <p:nvSpPr>
          <p:cNvPr id="5" name="TextBox 4">
            <a:extLst>
              <a:ext uri="{FF2B5EF4-FFF2-40B4-BE49-F238E27FC236}">
                <a16:creationId xmlns:a16="http://schemas.microsoft.com/office/drawing/2014/main" id="{C01A434D-E30E-7678-A681-EC2139F6C4B0}"/>
              </a:ext>
            </a:extLst>
          </p:cNvPr>
          <p:cNvSpPr txBox="1"/>
          <p:nvPr/>
        </p:nvSpPr>
        <p:spPr>
          <a:xfrm>
            <a:off x="123899" y="297456"/>
            <a:ext cx="1194420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Who participates in the Code and why?</a:t>
            </a:r>
          </a:p>
        </p:txBody>
      </p:sp>
      <p:sp>
        <p:nvSpPr>
          <p:cNvPr id="16" name="TextBox 15">
            <a:extLst>
              <a:ext uri="{FF2B5EF4-FFF2-40B4-BE49-F238E27FC236}">
                <a16:creationId xmlns:a16="http://schemas.microsoft.com/office/drawing/2014/main" id="{C7C2E97B-AE62-2B92-0253-1E6ADA7C1815}"/>
              </a:ext>
            </a:extLst>
          </p:cNvPr>
          <p:cNvSpPr txBox="1"/>
          <p:nvPr/>
        </p:nvSpPr>
        <p:spPr>
          <a:xfrm>
            <a:off x="149869" y="1233775"/>
            <a:ext cx="3788311" cy="51706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783876"/>
                </a:solidFill>
                <a:effectLst/>
                <a:uLnTx/>
                <a:uFillTx/>
                <a:latin typeface="Helvetica"/>
                <a:ea typeface="+mn-ea"/>
                <a:cs typeface="+mn-cs"/>
              </a:rPr>
              <a:t>       Financial Service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783876"/>
                </a:solidFill>
                <a:latin typeface="Helvetica"/>
              </a:rPr>
              <a:t>	</a:t>
            </a:r>
            <a:r>
              <a:rPr kumimoji="0" lang="en-US" sz="2200" b="1" i="0" u="none" strike="noStrike" kern="1200" cap="none" spc="0" normalizeH="0" baseline="0" noProof="0" dirty="0">
                <a:ln>
                  <a:noFill/>
                </a:ln>
                <a:solidFill>
                  <a:srgbClr val="783876"/>
                </a:solidFill>
                <a:effectLst/>
                <a:uLnTx/>
                <a:uFillTx/>
                <a:latin typeface="Helvetica"/>
                <a:ea typeface="+mn-ea"/>
                <a:cs typeface="+mn-cs"/>
              </a:rPr>
              <a:t>Providers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783876"/>
                </a:solidFill>
                <a:effectLst/>
                <a:uLnTx/>
                <a:uFillTx/>
                <a:latin typeface="Helvetica"/>
                <a:ea typeface="+mn-ea"/>
                <a:cs typeface="+mn-cs"/>
              </a:rPr>
              <a:t>(Banks, MFIs, </a:t>
            </a:r>
            <a:r>
              <a:rPr kumimoji="0" lang="en-US" sz="1600" i="0" u="none" strike="noStrike" kern="1200" cap="none" spc="0" normalizeH="0" baseline="0" noProof="0" dirty="0" err="1">
                <a:ln>
                  <a:noFill/>
                </a:ln>
                <a:solidFill>
                  <a:srgbClr val="783876"/>
                </a:solidFill>
                <a:effectLst/>
                <a:uLnTx/>
                <a:uFillTx/>
                <a:latin typeface="Helvetica"/>
                <a:ea typeface="+mn-ea"/>
                <a:cs typeface="+mn-cs"/>
              </a:rPr>
              <a:t>FinTechs</a:t>
            </a:r>
            <a:r>
              <a:rPr kumimoji="0" lang="en-US" sz="1600" i="0" u="none" strike="noStrike" kern="1200" cap="none" spc="0" normalizeH="0" baseline="0" noProof="0" dirty="0">
                <a:ln>
                  <a:noFill/>
                </a:ln>
                <a:solidFill>
                  <a:srgbClr val="783876"/>
                </a:solidFill>
                <a:effectLst/>
                <a:uLnTx/>
                <a:uFillTx/>
                <a:latin typeface="Helvetica"/>
                <a:ea typeface="+mn-ea"/>
                <a:cs typeface="+mn-cs"/>
              </a:rPr>
              <a:t>, VCs)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1"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Greater access to customer segment ​with high growth potential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Recognition by clients, staff, investors, and ecosystem​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Improved data-driven decision making and financial services for WMSMEs​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Access to cross-sector networks and learning</a:t>
            </a:r>
          </a:p>
        </p:txBody>
      </p:sp>
      <p:sp>
        <p:nvSpPr>
          <p:cNvPr id="17" name="TextBox 16">
            <a:extLst>
              <a:ext uri="{FF2B5EF4-FFF2-40B4-BE49-F238E27FC236}">
                <a16:creationId xmlns:a16="http://schemas.microsoft.com/office/drawing/2014/main" id="{BDD25A8C-D5FE-B086-FCE9-7358BD31B3DE}"/>
              </a:ext>
            </a:extLst>
          </p:cNvPr>
          <p:cNvSpPr txBox="1"/>
          <p:nvPr/>
        </p:nvSpPr>
        <p:spPr>
          <a:xfrm>
            <a:off x="8223572" y="1233775"/>
            <a:ext cx="3994398" cy="5355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783876"/>
                </a:solidFill>
                <a:effectLst/>
                <a:uLnTx/>
                <a:uFillTx/>
                <a:latin typeface="Helvetica"/>
                <a:ea typeface="+mn-ea"/>
                <a:cs typeface="+mn-cs"/>
              </a:rPr>
              <a:t>Investors and other Stakeholders </a:t>
            </a:r>
            <a:r>
              <a:rPr kumimoji="0" lang="en-US" sz="2400" b="1" i="0" u="none" strike="noStrike" kern="1200" cap="none" spc="0" normalizeH="0" baseline="0" noProof="0" dirty="0">
                <a:ln>
                  <a:noFill/>
                </a:ln>
                <a:solidFill>
                  <a:srgbClr val="EA6258"/>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783876"/>
                </a:solidFill>
                <a:latin typeface="Helvetica"/>
              </a:rPr>
              <a:t>(Standard setters, global orgs., donors, knowledge partners)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endParaRPr kumimoji="0" lang="en-US" sz="6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More impact through complementary initiatives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Pipeline for gender-lens  investment ​</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Greater gender equality and women’s economic empowerment &amp; leadership​</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Increased harmonization and standards globally ​</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Stronger evidence and know-how related to sex-disaggregated data ​cases</a:t>
            </a:r>
            <a:r>
              <a:rPr kumimoji="0" lang="en-US" sz="1400" b="0" i="0" u="none" strike="noStrike" kern="1200" cap="none" spc="0" normalizeH="0" baseline="0" noProof="0" dirty="0">
                <a:ln>
                  <a:noFill/>
                </a:ln>
                <a:solidFill>
                  <a:prstClr val="black"/>
                </a:solidFill>
                <a:effectLst/>
                <a:uLnTx/>
                <a:uFillTx/>
                <a:latin typeface="Helvetica"/>
                <a:ea typeface="+mn-ea"/>
                <a:cs typeface="+mn-cs"/>
              </a:rPr>
              <a:t>.  </a:t>
            </a:r>
          </a:p>
        </p:txBody>
      </p:sp>
      <p:sp>
        <p:nvSpPr>
          <p:cNvPr id="18" name="TextBox 17">
            <a:extLst>
              <a:ext uri="{FF2B5EF4-FFF2-40B4-BE49-F238E27FC236}">
                <a16:creationId xmlns:a16="http://schemas.microsoft.com/office/drawing/2014/main" id="{3DC02B94-F484-8642-3272-457653A0BE08}"/>
              </a:ext>
            </a:extLst>
          </p:cNvPr>
          <p:cNvSpPr txBox="1"/>
          <p:nvPr/>
        </p:nvSpPr>
        <p:spPr>
          <a:xfrm>
            <a:off x="4235372" y="1233775"/>
            <a:ext cx="3838330" cy="4878259"/>
          </a:xfrm>
          <a:prstGeom prst="rect">
            <a:avLst/>
          </a:prstGeom>
          <a:noFill/>
          <a:ln w="180975">
            <a:solidFill>
              <a:schemeClr val="bg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783876"/>
                </a:solidFill>
                <a:effectLst/>
                <a:uLnTx/>
                <a:uFillTx/>
                <a:latin typeface="Helvetica"/>
                <a:ea typeface="+mn-ea"/>
                <a:cs typeface="+mn-cs"/>
              </a:rPr>
              <a:t>National Actors</a:t>
            </a:r>
          </a:p>
          <a:p>
            <a:r>
              <a:rPr kumimoji="0" lang="en-US" sz="1600" i="0" u="none" strike="noStrike" kern="1200" cap="none" spc="0" normalizeH="0" baseline="0" noProof="0" dirty="0">
                <a:ln>
                  <a:noFill/>
                </a:ln>
                <a:solidFill>
                  <a:srgbClr val="783876"/>
                </a:solidFill>
                <a:effectLst/>
                <a:uLnTx/>
                <a:uFillTx/>
                <a:latin typeface="Helvetica"/>
                <a:ea typeface="+mn-ea"/>
                <a:cs typeface="+mn-cs"/>
              </a:rPr>
              <a:t>	(Regulators, policymakers, </a:t>
            </a:r>
          </a:p>
          <a:p>
            <a:r>
              <a:rPr lang="en-US" sz="1600" dirty="0">
                <a:solidFill>
                  <a:srgbClr val="783876"/>
                </a:solidFill>
                <a:latin typeface="Helvetica"/>
              </a:rPr>
              <a:t>	</a:t>
            </a:r>
            <a:r>
              <a:rPr kumimoji="0" lang="en-US" sz="1600" i="0" u="none" strike="noStrike" kern="1200" cap="none" spc="0" normalizeH="0" baseline="0" noProof="0" dirty="0">
                <a:ln>
                  <a:noFill/>
                </a:ln>
                <a:solidFill>
                  <a:srgbClr val="783876"/>
                </a:solidFill>
                <a:effectLst/>
                <a:uLnTx/>
                <a:uFillTx/>
                <a:latin typeface="Helvetica"/>
                <a:ea typeface="+mn-ea"/>
                <a:cs typeface="+mn-cs"/>
              </a:rPr>
              <a:t>industry associations)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1" u="none" strike="noStrike" kern="1200" cap="none" spc="0" normalizeH="0" baseline="0" noProof="0" dirty="0">
              <a:ln>
                <a:noFill/>
              </a:ln>
              <a:solidFill>
                <a:prstClr val="black"/>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Increased financial inclusion of WMSMEs​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Improved data and data-driven policymaking​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Improved engagement and incentives and alignment across the ecosystem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More diverse leadership in the financial sector</a:t>
            </a:r>
            <a:endParaRPr kumimoji="0" lang="en-US" sz="1400" b="0" i="0" u="none" strike="noStrike" kern="1200" cap="none" spc="0" normalizeH="0" baseline="0" noProof="0" dirty="0">
              <a:ln>
                <a:noFill/>
              </a:ln>
              <a:solidFill>
                <a:prstClr val="black"/>
              </a:solidFill>
              <a:effectLst/>
              <a:uLnTx/>
              <a:uFillTx/>
              <a:latin typeface="Helvetica"/>
              <a:ea typeface="+mn-ea"/>
              <a:cs typeface="+mn-cs"/>
            </a:endParaRPr>
          </a:p>
        </p:txBody>
      </p:sp>
      <p:pic>
        <p:nvPicPr>
          <p:cNvPr id="23" name="Picture 22">
            <a:extLst>
              <a:ext uri="{FF2B5EF4-FFF2-40B4-BE49-F238E27FC236}">
                <a16:creationId xmlns:a16="http://schemas.microsoft.com/office/drawing/2014/main" id="{645E254D-340B-52B3-2ADA-81A5E0461B51}"/>
              </a:ext>
            </a:extLst>
          </p:cNvPr>
          <p:cNvPicPr>
            <a:picLocks noChangeAspect="1"/>
          </p:cNvPicPr>
          <p:nvPr/>
        </p:nvPicPr>
        <p:blipFill>
          <a:blip r:embed="rId6"/>
          <a:stretch>
            <a:fillRect/>
          </a:stretch>
        </p:blipFill>
        <p:spPr>
          <a:xfrm>
            <a:off x="4194209" y="1169071"/>
            <a:ext cx="828987" cy="774128"/>
          </a:xfrm>
          <a:prstGeom prst="rect">
            <a:avLst/>
          </a:prstGeom>
          <a:noFill/>
          <a:ln>
            <a:noFill/>
          </a:ln>
        </p:spPr>
      </p:pic>
      <p:pic>
        <p:nvPicPr>
          <p:cNvPr id="24" name="Picture 23">
            <a:extLst>
              <a:ext uri="{FF2B5EF4-FFF2-40B4-BE49-F238E27FC236}">
                <a16:creationId xmlns:a16="http://schemas.microsoft.com/office/drawing/2014/main" id="{740FCC33-2D54-BC28-6429-AA16B0314130}"/>
              </a:ext>
            </a:extLst>
          </p:cNvPr>
          <p:cNvPicPr>
            <a:picLocks noChangeAspect="1"/>
          </p:cNvPicPr>
          <p:nvPr/>
        </p:nvPicPr>
        <p:blipFill>
          <a:blip r:embed="rId7"/>
          <a:stretch>
            <a:fillRect/>
          </a:stretch>
        </p:blipFill>
        <p:spPr>
          <a:xfrm>
            <a:off x="8108969" y="1200917"/>
            <a:ext cx="755841" cy="707078"/>
          </a:xfrm>
          <a:prstGeom prst="rect">
            <a:avLst/>
          </a:prstGeom>
          <a:noFill/>
          <a:ln>
            <a:noFill/>
          </a:ln>
        </p:spPr>
      </p:pic>
      <p:pic>
        <p:nvPicPr>
          <p:cNvPr id="25" name="Picture 24">
            <a:extLst>
              <a:ext uri="{FF2B5EF4-FFF2-40B4-BE49-F238E27FC236}">
                <a16:creationId xmlns:a16="http://schemas.microsoft.com/office/drawing/2014/main" id="{44E475E8-CBB6-AED9-AD4E-FC470DAC3707}"/>
              </a:ext>
            </a:extLst>
          </p:cNvPr>
          <p:cNvPicPr>
            <a:picLocks noChangeAspect="1"/>
          </p:cNvPicPr>
          <p:nvPr/>
        </p:nvPicPr>
        <p:blipFill>
          <a:blip r:embed="rId8"/>
          <a:stretch>
            <a:fillRect/>
          </a:stretch>
        </p:blipFill>
        <p:spPr>
          <a:xfrm>
            <a:off x="304975" y="1167392"/>
            <a:ext cx="828987" cy="774128"/>
          </a:xfrm>
          <a:prstGeom prst="rect">
            <a:avLst/>
          </a:prstGeom>
          <a:noFill/>
          <a:ln>
            <a:noFill/>
          </a:ln>
        </p:spPr>
      </p:pic>
      <p:sp>
        <p:nvSpPr>
          <p:cNvPr id="26" name="Slide Number Placeholder 1">
            <a:extLst>
              <a:ext uri="{FF2B5EF4-FFF2-40B4-BE49-F238E27FC236}">
                <a16:creationId xmlns:a16="http://schemas.microsoft.com/office/drawing/2014/main" id="{E4D7D04B-BE44-FB8A-FAA6-451BB8AEF2BB}"/>
              </a:ext>
            </a:extLst>
          </p:cNvPr>
          <p:cNvSpPr>
            <a:spLocks noGrp="1"/>
          </p:cNvSpPr>
          <p:nvPr>
            <p:ph type="sldNum" sz="quarter" idx="12"/>
          </p:nvPr>
        </p:nvSpPr>
        <p:spPr>
          <a:xfrm>
            <a:off x="11611779" y="6363711"/>
            <a:ext cx="613272" cy="3324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9444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FB2655A-DC21-61FB-5923-83CDB17A43B4}"/>
              </a:ext>
            </a:extLst>
          </p:cNvPr>
          <p:cNvSpPr txBox="1"/>
          <p:nvPr/>
        </p:nvSpPr>
        <p:spPr>
          <a:xfrm>
            <a:off x="462987" y="274874"/>
            <a:ext cx="1160511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Helvetica" pitchFamily="2" charset="0"/>
              </a:rPr>
              <a:t>National pilots will drive adoption of the WE Finance Code at scale </a:t>
            </a: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468560" y="6308626"/>
            <a:ext cx="1142084" cy="1825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7" name="TextBox 6">
            <a:extLst>
              <a:ext uri="{FF2B5EF4-FFF2-40B4-BE49-F238E27FC236}">
                <a16:creationId xmlns:a16="http://schemas.microsoft.com/office/drawing/2014/main" id="{1CDC56EF-D857-4D42-1C68-A9FC92686879}"/>
              </a:ext>
            </a:extLst>
          </p:cNvPr>
          <p:cNvSpPr txBox="1"/>
          <p:nvPr/>
        </p:nvSpPr>
        <p:spPr>
          <a:xfrm>
            <a:off x="361584" y="1508121"/>
            <a:ext cx="11207607" cy="4647426"/>
          </a:xfrm>
          <a:prstGeom prst="rect">
            <a:avLst/>
          </a:prstGeom>
          <a:noFill/>
        </p:spPr>
        <p:txBody>
          <a:bodyPr wrap="square">
            <a:spAutoFit/>
          </a:bodyPr>
          <a:lstStyle/>
          <a:p>
            <a:pPr>
              <a:spcBef>
                <a:spcPts val="1800"/>
              </a:spcBef>
              <a:defRPr/>
            </a:pPr>
            <a:r>
              <a:rPr lang="en-US" dirty="0">
                <a:solidFill>
                  <a:schemeClr val="tx1">
                    <a:lumMod val="85000"/>
                    <a:lumOff val="15000"/>
                  </a:schemeClr>
                </a:solidFill>
                <a:latin typeface="Arial" panose="020B0604020202020204" pitchFamily="34" charset="0"/>
                <a:cs typeface="Arial" panose="020B0604020202020204" pitchFamily="34" charset="0"/>
              </a:rPr>
              <a:t>The WE Finance Code should be championed nationally by leaders in the public and/or private sector and should have four common characteristics:</a:t>
            </a:r>
          </a:p>
          <a:p>
            <a:pPr marL="857250" marR="0" lvl="0" indent="-338138"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 </a:t>
            </a: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commitment to roll out the WE Finance Code </a:t>
            </a:r>
            <a:r>
              <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nationally, adapting it to the local context while retaining key minimum guidelines</a:t>
            </a:r>
          </a:p>
          <a:p>
            <a:pPr marL="857250" marR="0" lvl="0" indent="-338138"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Governance</a:t>
            </a:r>
            <a:r>
              <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through a national coalition that oversees local adoption of the Code and ensures accountability </a:t>
            </a:r>
          </a:p>
          <a:p>
            <a:pPr marL="857250" marR="0" lvl="0" indent="-338138"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Designated </a:t>
            </a: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coordinator </a:t>
            </a:r>
            <a:r>
              <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to oversee local Code implementation and interface with and report to the global Code</a:t>
            </a:r>
          </a:p>
          <a:p>
            <a:pPr marL="857250" marR="0" lvl="0" indent="-338138"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 </a:t>
            </a: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mechanism to aggregate data </a:t>
            </a:r>
            <a:r>
              <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with integrity and in a format that will facilitate mainstreaming over time and can be reported globally</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Progress will be tracked through an annual global report;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Annual Country Reports are encouraged. </a:t>
            </a:r>
            <a:endParaRPr kumimoji="0" lang="en-US"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2866570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F450DF-776E-2172-E849-BD1B98DC6A4E}"/>
              </a:ext>
            </a:extLst>
          </p:cNvPr>
          <p:cNvSpPr/>
          <p:nvPr/>
        </p:nvSpPr>
        <p:spPr>
          <a:xfrm>
            <a:off x="408367" y="1165023"/>
            <a:ext cx="11638736" cy="9144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4AB8A59-B1A8-AA3F-1387-11CB359EE715}"/>
              </a:ext>
            </a:extLst>
          </p:cNvPr>
          <p:cNvSpPr/>
          <p:nvPr/>
        </p:nvSpPr>
        <p:spPr>
          <a:xfrm>
            <a:off x="408366" y="2179283"/>
            <a:ext cx="11650884" cy="1454814"/>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FB2655A-DC21-61FB-5923-83CDB17A43B4}"/>
              </a:ext>
            </a:extLst>
          </p:cNvPr>
          <p:cNvSpPr txBox="1"/>
          <p:nvPr/>
        </p:nvSpPr>
        <p:spPr>
          <a:xfrm>
            <a:off x="235570" y="124958"/>
            <a:ext cx="11720860"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Helvetica" pitchFamily="2" charset="0"/>
                <a:ea typeface="+mn-ea"/>
                <a:cs typeface="+mn-cs"/>
              </a:rPr>
              <a:t>Country entities are expected to lead the work on the Code, supported by the relevant IPs, Global Coordinators and other ecosystem partners  </a:t>
            </a: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812076" y="6565453"/>
            <a:ext cx="789542" cy="3693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20" name="TextBox 19">
            <a:extLst>
              <a:ext uri="{FF2B5EF4-FFF2-40B4-BE49-F238E27FC236}">
                <a16:creationId xmlns:a16="http://schemas.microsoft.com/office/drawing/2014/main" id="{ECF40BE6-242E-32EE-A2E0-38801C5976DA}"/>
              </a:ext>
            </a:extLst>
          </p:cNvPr>
          <p:cNvSpPr txBox="1"/>
          <p:nvPr/>
        </p:nvSpPr>
        <p:spPr>
          <a:xfrm>
            <a:off x="144896" y="1314591"/>
            <a:ext cx="2130625" cy="646331"/>
          </a:xfrm>
          <a:prstGeom prst="rect">
            <a:avLst/>
          </a:prstGeom>
          <a:noFill/>
        </p:spPr>
        <p:txBody>
          <a:bodyPr wrap="square" rtlCol="0">
            <a:spAutoFit/>
          </a:bodyPr>
          <a:lstStyle/>
          <a:p>
            <a:pPr algn="ctr"/>
            <a:r>
              <a:rPr lang="en-US" dirty="0">
                <a:solidFill>
                  <a:schemeClr val="tx2">
                    <a:lumMod val="75000"/>
                  </a:schemeClr>
                </a:solidFill>
              </a:rPr>
              <a:t>Global Coordinators </a:t>
            </a:r>
          </a:p>
        </p:txBody>
      </p:sp>
      <p:sp>
        <p:nvSpPr>
          <p:cNvPr id="21" name="TextBox 20">
            <a:extLst>
              <a:ext uri="{FF2B5EF4-FFF2-40B4-BE49-F238E27FC236}">
                <a16:creationId xmlns:a16="http://schemas.microsoft.com/office/drawing/2014/main" id="{BE8C6FC4-0422-B582-73B2-7D046263D9B1}"/>
              </a:ext>
            </a:extLst>
          </p:cNvPr>
          <p:cNvSpPr txBox="1"/>
          <p:nvPr/>
        </p:nvSpPr>
        <p:spPr>
          <a:xfrm>
            <a:off x="455841" y="2466916"/>
            <a:ext cx="1462690" cy="923330"/>
          </a:xfrm>
          <a:prstGeom prst="rect">
            <a:avLst/>
          </a:prstGeom>
          <a:noFill/>
        </p:spPr>
        <p:txBody>
          <a:bodyPr wrap="square" rtlCol="0">
            <a:spAutoFit/>
          </a:bodyPr>
          <a:lstStyle>
            <a:defPPr>
              <a:defRPr lang="en-US"/>
            </a:defPPr>
            <a:lvl1pPr>
              <a:defRPr b="1">
                <a:solidFill>
                  <a:srgbClr val="C00000"/>
                </a:solidFill>
              </a:defRPr>
            </a:lvl1pPr>
          </a:lstStyle>
          <a:p>
            <a:pPr algn="ctr"/>
            <a:r>
              <a:rPr lang="en-US" b="0" dirty="0">
                <a:solidFill>
                  <a:schemeClr val="tx2">
                    <a:lumMod val="75000"/>
                  </a:schemeClr>
                </a:solidFill>
              </a:rPr>
              <a:t>IPs working in Pilot Countries </a:t>
            </a:r>
          </a:p>
        </p:txBody>
      </p:sp>
      <p:sp>
        <p:nvSpPr>
          <p:cNvPr id="7" name="Rectangle 6">
            <a:extLst>
              <a:ext uri="{FF2B5EF4-FFF2-40B4-BE49-F238E27FC236}">
                <a16:creationId xmlns:a16="http://schemas.microsoft.com/office/drawing/2014/main" id="{1631F741-4BD7-66C1-1678-347374D69BDF}"/>
              </a:ext>
            </a:extLst>
          </p:cNvPr>
          <p:cNvSpPr/>
          <p:nvPr/>
        </p:nvSpPr>
        <p:spPr>
          <a:xfrm>
            <a:off x="408366" y="3747859"/>
            <a:ext cx="11638737" cy="1169576"/>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33A555-02E7-C0A2-0A19-BEA9563FA96F}"/>
              </a:ext>
            </a:extLst>
          </p:cNvPr>
          <p:cNvSpPr txBox="1"/>
          <p:nvPr/>
        </p:nvSpPr>
        <p:spPr>
          <a:xfrm>
            <a:off x="351459" y="3856704"/>
            <a:ext cx="1741897" cy="923330"/>
          </a:xfrm>
          <a:prstGeom prst="rect">
            <a:avLst/>
          </a:prstGeom>
          <a:noFill/>
        </p:spPr>
        <p:txBody>
          <a:bodyPr wrap="square" rtlCol="0">
            <a:spAutoFit/>
          </a:bodyPr>
          <a:lstStyle/>
          <a:p>
            <a:pPr algn="ctr"/>
            <a:r>
              <a:rPr lang="en-US" dirty="0">
                <a:solidFill>
                  <a:schemeClr val="tx2">
                    <a:lumMod val="75000"/>
                  </a:schemeClr>
                </a:solidFill>
              </a:rPr>
              <a:t>Global Signatories     </a:t>
            </a:r>
            <a:r>
              <a:rPr lang="en-US">
                <a:solidFill>
                  <a:schemeClr val="tx2">
                    <a:lumMod val="75000"/>
                  </a:schemeClr>
                </a:solidFill>
              </a:rPr>
              <a:t>to Date</a:t>
            </a:r>
          </a:p>
        </p:txBody>
      </p:sp>
      <p:sp>
        <p:nvSpPr>
          <p:cNvPr id="24" name="Rectangle 23">
            <a:extLst>
              <a:ext uri="{FF2B5EF4-FFF2-40B4-BE49-F238E27FC236}">
                <a16:creationId xmlns:a16="http://schemas.microsoft.com/office/drawing/2014/main" id="{6D8EF1B0-55B8-DC2E-1270-6CDEDC9881AC}"/>
              </a:ext>
            </a:extLst>
          </p:cNvPr>
          <p:cNvSpPr/>
          <p:nvPr/>
        </p:nvSpPr>
        <p:spPr>
          <a:xfrm>
            <a:off x="408366" y="4985294"/>
            <a:ext cx="11638737" cy="15938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0771F34-6DBB-6F8F-C57A-6388958B15FC}"/>
              </a:ext>
            </a:extLst>
          </p:cNvPr>
          <p:cNvSpPr txBox="1"/>
          <p:nvPr/>
        </p:nvSpPr>
        <p:spPr>
          <a:xfrm>
            <a:off x="505094" y="5307892"/>
            <a:ext cx="1444814" cy="646331"/>
          </a:xfrm>
          <a:prstGeom prst="rect">
            <a:avLst/>
          </a:prstGeom>
          <a:noFill/>
        </p:spPr>
        <p:txBody>
          <a:bodyPr wrap="square" rtlCol="0">
            <a:spAutoFit/>
          </a:bodyPr>
          <a:lstStyle/>
          <a:p>
            <a:pPr algn="ctr"/>
            <a:r>
              <a:rPr lang="en-US" dirty="0">
                <a:solidFill>
                  <a:schemeClr val="tx2">
                    <a:lumMod val="75000"/>
                  </a:schemeClr>
                </a:solidFill>
              </a:rPr>
              <a:t>Country Pilots </a:t>
            </a:r>
          </a:p>
        </p:txBody>
      </p:sp>
      <p:sp>
        <p:nvSpPr>
          <p:cNvPr id="26" name="Rectangle 25">
            <a:extLst>
              <a:ext uri="{FF2B5EF4-FFF2-40B4-BE49-F238E27FC236}">
                <a16:creationId xmlns:a16="http://schemas.microsoft.com/office/drawing/2014/main" id="{E06F386A-CD60-16CA-829B-8D579A2F7FD4}"/>
              </a:ext>
            </a:extLst>
          </p:cNvPr>
          <p:cNvSpPr/>
          <p:nvPr/>
        </p:nvSpPr>
        <p:spPr>
          <a:xfrm>
            <a:off x="1971641" y="1301933"/>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793A085-BF80-A3D8-A7AB-5EE024EAF446}"/>
              </a:ext>
            </a:extLst>
          </p:cNvPr>
          <p:cNvSpPr/>
          <p:nvPr/>
        </p:nvSpPr>
        <p:spPr>
          <a:xfrm>
            <a:off x="1985022" y="3890401"/>
            <a:ext cx="45719" cy="9144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B7AE62-8688-1D46-C126-60B78D043E10}"/>
              </a:ext>
            </a:extLst>
          </p:cNvPr>
          <p:cNvSpPr/>
          <p:nvPr/>
        </p:nvSpPr>
        <p:spPr>
          <a:xfrm>
            <a:off x="1966005" y="2303487"/>
            <a:ext cx="45719" cy="118872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30A8AF3-5F52-DF61-75DF-D0A11CF1547C}"/>
              </a:ext>
            </a:extLst>
          </p:cNvPr>
          <p:cNvSpPr/>
          <p:nvPr/>
        </p:nvSpPr>
        <p:spPr>
          <a:xfrm flipH="1">
            <a:off x="1967522" y="5219620"/>
            <a:ext cx="45719" cy="1191031"/>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1A5E46-5F80-3E81-754A-9FB3A652A062}"/>
              </a:ext>
            </a:extLst>
          </p:cNvPr>
          <p:cNvSpPr txBox="1"/>
          <p:nvPr/>
        </p:nvSpPr>
        <p:spPr>
          <a:xfrm>
            <a:off x="2038000" y="1199402"/>
            <a:ext cx="10009103"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We-Fi Secretariat:  </a:t>
            </a:r>
            <a:r>
              <a:rPr lang="en-US" dirty="0"/>
              <a:t>Coordination</a:t>
            </a:r>
            <a:r>
              <a:rPr lang="en-US"/>
              <a:t>, Global partnerships, Code Toolkit,</a:t>
            </a:r>
            <a:r>
              <a:rPr lang="en-US" dirty="0"/>
              <a:t> Annual Report, Advocacy</a:t>
            </a:r>
          </a:p>
          <a:p>
            <a:pPr marL="285750" indent="-285750">
              <a:buFont typeface="Arial" panose="020B0604020202020204" pitchFamily="34" charset="0"/>
              <a:buChar char="•"/>
            </a:pPr>
            <a:r>
              <a:rPr lang="en-US" b="1" dirty="0"/>
              <a:t>Financial Alliance for Women:  </a:t>
            </a:r>
            <a:r>
              <a:rPr lang="en-US" dirty="0"/>
              <a:t>Peer Learning &amp; Best Practice Dissemination </a:t>
            </a:r>
          </a:p>
          <a:p>
            <a:pPr marL="285750" indent="-285750">
              <a:buFont typeface="Arial" panose="020B0604020202020204" pitchFamily="34" charset="0"/>
              <a:buChar char="•"/>
            </a:pPr>
            <a:r>
              <a:rPr lang="en-US" b="1" dirty="0"/>
              <a:t>OECD:  </a:t>
            </a:r>
            <a:r>
              <a:rPr lang="en-US" dirty="0"/>
              <a:t>Global Data Aggregation &amp; Analysis </a:t>
            </a:r>
          </a:p>
        </p:txBody>
      </p:sp>
      <p:sp>
        <p:nvSpPr>
          <p:cNvPr id="10" name="TextBox 9">
            <a:extLst>
              <a:ext uri="{FF2B5EF4-FFF2-40B4-BE49-F238E27FC236}">
                <a16:creationId xmlns:a16="http://schemas.microsoft.com/office/drawing/2014/main" id="{5E180E54-0C66-9FAB-75CE-EA70D4DB2CAB}"/>
              </a:ext>
            </a:extLst>
          </p:cNvPr>
          <p:cNvSpPr txBox="1"/>
          <p:nvPr/>
        </p:nvSpPr>
        <p:spPr>
          <a:xfrm>
            <a:off x="2038001" y="2181692"/>
            <a:ext cx="967133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Share WE Finance Code Framework with National Champions </a:t>
            </a:r>
          </a:p>
          <a:p>
            <a:pPr marL="285750" indent="-285750">
              <a:buFont typeface="Arial" panose="020B0604020202020204" pitchFamily="34" charset="0"/>
              <a:buChar char="•"/>
            </a:pPr>
            <a:r>
              <a:rPr lang="en-US" dirty="0"/>
              <a:t>Support National Champions to Customize &amp; Introduce the Code in the country</a:t>
            </a:r>
          </a:p>
          <a:p>
            <a:pPr marL="285750" indent="-285750">
              <a:buFont typeface="Arial" panose="020B0604020202020204" pitchFamily="34" charset="0"/>
              <a:buChar char="•"/>
            </a:pPr>
            <a:r>
              <a:rPr lang="en-US" dirty="0"/>
              <a:t>Provide Technical Assistance to Relevant Partner Organizations to advance the Code</a:t>
            </a:r>
          </a:p>
          <a:p>
            <a:pPr marL="285750" indent="-285750">
              <a:buFont typeface="Arial" panose="020B0604020202020204" pitchFamily="34" charset="0"/>
              <a:buChar char="•"/>
            </a:pPr>
            <a:r>
              <a:rPr lang="en-US"/>
              <a:t>Facilitate communication with global coordinator</a:t>
            </a:r>
            <a:r>
              <a:rPr lang="en-US" dirty="0"/>
              <a:t> </a:t>
            </a:r>
          </a:p>
          <a:p>
            <a:pPr marL="285750" indent="-285750">
              <a:buFont typeface="Arial" panose="020B0604020202020204" pitchFamily="34" charset="0"/>
              <a:buChar char="•"/>
            </a:pPr>
            <a:r>
              <a:rPr lang="en-US"/>
              <a:t>Share insights from pilot (peer learning) and contribute to expanding Code toolkit</a:t>
            </a:r>
          </a:p>
        </p:txBody>
      </p:sp>
      <p:sp>
        <p:nvSpPr>
          <p:cNvPr id="23" name="TextBox 22">
            <a:extLst>
              <a:ext uri="{FF2B5EF4-FFF2-40B4-BE49-F238E27FC236}">
                <a16:creationId xmlns:a16="http://schemas.microsoft.com/office/drawing/2014/main" id="{8802071B-E5A8-2637-335A-28BD41D2D785}"/>
              </a:ext>
            </a:extLst>
          </p:cNvPr>
          <p:cNvSpPr txBox="1"/>
          <p:nvPr/>
        </p:nvSpPr>
        <p:spPr>
          <a:xfrm>
            <a:off x="1984908" y="3738748"/>
            <a:ext cx="967133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Provide technical assistance/solutions to support data collection and other commitments </a:t>
            </a:r>
          </a:p>
          <a:p>
            <a:pPr marL="285750" indent="-285750">
              <a:buFont typeface="Arial" panose="020B0604020202020204" pitchFamily="34" charset="0"/>
              <a:buChar char="•"/>
            </a:pPr>
            <a:r>
              <a:rPr lang="en-US" dirty="0"/>
              <a:t>Advocate for the WE Finance Code and mainstream data collection globally</a:t>
            </a:r>
          </a:p>
          <a:p>
            <a:pPr marL="285750" indent="-285750">
              <a:buFont typeface="Arial" panose="020B0604020202020204" pitchFamily="34" charset="0"/>
              <a:buChar char="•"/>
            </a:pPr>
            <a:r>
              <a:rPr lang="en-US" dirty="0"/>
              <a:t>Engage clients/members/partners to recruit Champions and Signatories </a:t>
            </a:r>
          </a:p>
          <a:p>
            <a:pPr marL="285750" indent="-285750">
              <a:buFont typeface="Arial" panose="020B0604020202020204" pitchFamily="34" charset="0"/>
              <a:buChar char="•"/>
            </a:pPr>
            <a:r>
              <a:rPr lang="en-US" dirty="0"/>
              <a:t>Accelerate own work related to closing finance &amp; data gaps for W-MSMEs</a:t>
            </a:r>
          </a:p>
        </p:txBody>
      </p:sp>
      <p:sp>
        <p:nvSpPr>
          <p:cNvPr id="35" name="TextBox 34">
            <a:extLst>
              <a:ext uri="{FF2B5EF4-FFF2-40B4-BE49-F238E27FC236}">
                <a16:creationId xmlns:a16="http://schemas.microsoft.com/office/drawing/2014/main" id="{7109B9D2-7C05-038A-7D58-87ABA382C6EC}"/>
              </a:ext>
            </a:extLst>
          </p:cNvPr>
          <p:cNvSpPr txBox="1"/>
          <p:nvPr/>
        </p:nvSpPr>
        <p:spPr>
          <a:xfrm>
            <a:off x="1984908" y="5048947"/>
            <a:ext cx="997152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Leadership &amp; Implementation of the WE Finance Code in the Country is responsibility of country partners, especially national champions and national coalition.  </a:t>
            </a:r>
          </a:p>
          <a:p>
            <a:pPr marL="285750" indent="-285750">
              <a:buFont typeface="Arial" panose="020B0604020202020204" pitchFamily="34" charset="0"/>
              <a:buChar char="•"/>
            </a:pPr>
            <a:r>
              <a:rPr lang="en-US" dirty="0"/>
              <a:t>Adopt the global Code framework to the local conditions</a:t>
            </a:r>
          </a:p>
          <a:p>
            <a:pPr marL="285750" indent="-285750">
              <a:buFont typeface="Arial" panose="020B0604020202020204" pitchFamily="34" charset="0"/>
              <a:buChar char="•"/>
            </a:pPr>
            <a:r>
              <a:rPr lang="en-US" dirty="0"/>
              <a:t>Role out the Code to maximize participation, data collection and actions taken.  </a:t>
            </a:r>
          </a:p>
          <a:p>
            <a:pPr marL="285750" indent="-285750">
              <a:buFont typeface="Arial" panose="020B0604020202020204" pitchFamily="34" charset="0"/>
              <a:buChar char="•"/>
            </a:pPr>
            <a:r>
              <a:rPr lang="en-US"/>
              <a:t>Report information annually for Global WE Finance Code Annual Report </a:t>
            </a:r>
          </a:p>
          <a:p>
            <a:endParaRPr lang="en-US" dirty="0"/>
          </a:p>
        </p:txBody>
      </p:sp>
    </p:spTree>
    <p:extLst>
      <p:ext uri="{BB962C8B-B14F-4D97-AF65-F5344CB8AC3E}">
        <p14:creationId xmlns:p14="http://schemas.microsoft.com/office/powerpoint/2010/main" val="13979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4B6050-BFF6-7BB9-56D7-DE2EEC403AD5}"/>
              </a:ext>
            </a:extLst>
          </p:cNvPr>
          <p:cNvSpPr/>
          <p:nvPr/>
        </p:nvSpPr>
        <p:spPr>
          <a:xfrm>
            <a:off x="0" y="931333"/>
            <a:ext cx="12192000" cy="126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6" imgH="416" progId="TCLayout.ActiveDocument.1">
                  <p:embed/>
                </p:oleObj>
              </mc:Choice>
              <mc:Fallback>
                <p:oleObj name="think-cell Slide" r:id="rId5" imgW="416" imgH="41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08487" y="156541"/>
            <a:ext cx="12429641" cy="1325563"/>
          </a:xfrm>
        </p:spPr>
        <p:txBody>
          <a:bodyPr vert="horz" anchor="t">
            <a:normAutofit/>
          </a:bodyPr>
          <a:lstStyle/>
          <a:p>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Five steps for implementing the WE Finance Code in a pilot country</a:t>
            </a:r>
            <a:endParaRPr lang="en-US" sz="2800" b="1" noProof="0" dirty="0">
              <a:sym typeface="Montserrat"/>
            </a:endParaRPr>
          </a:p>
        </p:txBody>
      </p:sp>
      <p:sp>
        <p:nvSpPr>
          <p:cNvPr id="3" name="Hexagon 2">
            <a:extLst>
              <a:ext uri="{FF2B5EF4-FFF2-40B4-BE49-F238E27FC236}">
                <a16:creationId xmlns:a16="http://schemas.microsoft.com/office/drawing/2014/main" id="{733D335C-C17C-69D2-CD68-33DC065DBEC6}"/>
              </a:ext>
            </a:extLst>
          </p:cNvPr>
          <p:cNvSpPr/>
          <p:nvPr/>
        </p:nvSpPr>
        <p:spPr>
          <a:xfrm>
            <a:off x="367631" y="1954131"/>
            <a:ext cx="2680460" cy="2310942"/>
          </a:xfrm>
          <a:prstGeom prst="hexagon">
            <a:avLst/>
          </a:prstGeom>
          <a:solidFill>
            <a:srgbClr val="AD2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6" name="Hexagon 5">
            <a:extLst>
              <a:ext uri="{FF2B5EF4-FFF2-40B4-BE49-F238E27FC236}">
                <a16:creationId xmlns:a16="http://schemas.microsoft.com/office/drawing/2014/main" id="{94CD4545-0513-1E21-A1BC-E95085C254F4}"/>
              </a:ext>
            </a:extLst>
          </p:cNvPr>
          <p:cNvSpPr/>
          <p:nvPr/>
        </p:nvSpPr>
        <p:spPr>
          <a:xfrm>
            <a:off x="2561700" y="3346631"/>
            <a:ext cx="2680460" cy="2310942"/>
          </a:xfrm>
          <a:prstGeom prst="hexagon">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2" name="Hexagon 11">
            <a:extLst>
              <a:ext uri="{FF2B5EF4-FFF2-40B4-BE49-F238E27FC236}">
                <a16:creationId xmlns:a16="http://schemas.microsoft.com/office/drawing/2014/main" id="{F4429D38-5600-34A7-D006-409F568EF71A}"/>
              </a:ext>
            </a:extLst>
          </p:cNvPr>
          <p:cNvSpPr/>
          <p:nvPr/>
        </p:nvSpPr>
        <p:spPr>
          <a:xfrm>
            <a:off x="4755769" y="1954131"/>
            <a:ext cx="2680460" cy="2310942"/>
          </a:xfrm>
          <a:prstGeom prst="hexagon">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6" name="Hexagon 15">
            <a:extLst>
              <a:ext uri="{FF2B5EF4-FFF2-40B4-BE49-F238E27FC236}">
                <a16:creationId xmlns:a16="http://schemas.microsoft.com/office/drawing/2014/main" id="{BC44495F-3CA0-7A28-60A6-5C46C68F5BC6}"/>
              </a:ext>
            </a:extLst>
          </p:cNvPr>
          <p:cNvSpPr/>
          <p:nvPr/>
        </p:nvSpPr>
        <p:spPr>
          <a:xfrm>
            <a:off x="6949838" y="3300331"/>
            <a:ext cx="2680460" cy="2310942"/>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7" name="Hexagon 16">
            <a:extLst>
              <a:ext uri="{FF2B5EF4-FFF2-40B4-BE49-F238E27FC236}">
                <a16:creationId xmlns:a16="http://schemas.microsoft.com/office/drawing/2014/main" id="{CC1FFDE7-AA37-8EDB-F4CD-291307F4883A}"/>
              </a:ext>
            </a:extLst>
          </p:cNvPr>
          <p:cNvSpPr/>
          <p:nvPr/>
        </p:nvSpPr>
        <p:spPr>
          <a:xfrm>
            <a:off x="9143908" y="1954131"/>
            <a:ext cx="2680460" cy="2310942"/>
          </a:xfrm>
          <a:prstGeom prst="hexagon">
            <a:avLst/>
          </a:prstGeom>
          <a:solidFill>
            <a:srgbClr val="8B3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pSp>
        <p:nvGrpSpPr>
          <p:cNvPr id="15" name="Group 14">
            <a:extLst>
              <a:ext uri="{FF2B5EF4-FFF2-40B4-BE49-F238E27FC236}">
                <a16:creationId xmlns:a16="http://schemas.microsoft.com/office/drawing/2014/main" id="{913FF3FF-503E-0E35-4A7F-3537A81EF001}"/>
              </a:ext>
            </a:extLst>
          </p:cNvPr>
          <p:cNvGrpSpPr/>
          <p:nvPr/>
        </p:nvGrpSpPr>
        <p:grpSpPr>
          <a:xfrm>
            <a:off x="518065" y="2555604"/>
            <a:ext cx="9384833" cy="2409527"/>
            <a:chOff x="1133050" y="1141451"/>
            <a:chExt cx="8915760" cy="2409527"/>
          </a:xfrm>
        </p:grpSpPr>
        <p:sp>
          <p:nvSpPr>
            <p:cNvPr id="9" name="TextBox 8">
              <a:extLst>
                <a:ext uri="{FF2B5EF4-FFF2-40B4-BE49-F238E27FC236}">
                  <a16:creationId xmlns:a16="http://schemas.microsoft.com/office/drawing/2014/main" id="{AD54A3AD-CEED-3755-463A-869E9BC5476C}"/>
                </a:ext>
              </a:extLst>
            </p:cNvPr>
            <p:cNvSpPr txBox="1"/>
            <p:nvPr/>
          </p:nvSpPr>
          <p:spPr>
            <a:xfrm>
              <a:off x="113305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1</a:t>
              </a:r>
            </a:p>
          </p:txBody>
        </p:sp>
        <p:sp>
          <p:nvSpPr>
            <p:cNvPr id="10" name="TextBox 9">
              <a:extLst>
                <a:ext uri="{FF2B5EF4-FFF2-40B4-BE49-F238E27FC236}">
                  <a16:creationId xmlns:a16="http://schemas.microsoft.com/office/drawing/2014/main" id="{66AB6CC6-37AA-189F-8DE8-468FAAE6ED01}"/>
                </a:ext>
              </a:extLst>
            </p:cNvPr>
            <p:cNvSpPr txBox="1"/>
            <p:nvPr/>
          </p:nvSpPr>
          <p:spPr>
            <a:xfrm>
              <a:off x="3281565" y="2442982"/>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2</a:t>
              </a:r>
            </a:p>
          </p:txBody>
        </p:sp>
        <p:sp>
          <p:nvSpPr>
            <p:cNvPr id="11" name="TextBox 10">
              <a:extLst>
                <a:ext uri="{FF2B5EF4-FFF2-40B4-BE49-F238E27FC236}">
                  <a16:creationId xmlns:a16="http://schemas.microsoft.com/office/drawing/2014/main" id="{B39022A0-6E15-C9CB-1F14-B8F4B4606055}"/>
                </a:ext>
              </a:extLst>
            </p:cNvPr>
            <p:cNvSpPr txBox="1"/>
            <p:nvPr/>
          </p:nvSpPr>
          <p:spPr>
            <a:xfrm>
              <a:off x="530618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3</a:t>
              </a:r>
            </a:p>
          </p:txBody>
        </p:sp>
        <p:sp>
          <p:nvSpPr>
            <p:cNvPr id="13" name="TextBox 12">
              <a:extLst>
                <a:ext uri="{FF2B5EF4-FFF2-40B4-BE49-F238E27FC236}">
                  <a16:creationId xmlns:a16="http://schemas.microsoft.com/office/drawing/2014/main" id="{6870A52C-9869-3DAE-6F6F-1F09666E84AD}"/>
                </a:ext>
              </a:extLst>
            </p:cNvPr>
            <p:cNvSpPr txBox="1"/>
            <p:nvPr/>
          </p:nvSpPr>
          <p:spPr>
            <a:xfrm>
              <a:off x="7446455" y="2442982"/>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4</a:t>
              </a:r>
            </a:p>
          </p:txBody>
        </p:sp>
        <p:sp>
          <p:nvSpPr>
            <p:cNvPr id="14" name="TextBox 13">
              <a:extLst>
                <a:ext uri="{FF2B5EF4-FFF2-40B4-BE49-F238E27FC236}">
                  <a16:creationId xmlns:a16="http://schemas.microsoft.com/office/drawing/2014/main" id="{8A5590F7-CD0E-8AC8-1935-19268E302ED7}"/>
                </a:ext>
              </a:extLst>
            </p:cNvPr>
            <p:cNvSpPr txBox="1"/>
            <p:nvPr/>
          </p:nvSpPr>
          <p:spPr>
            <a:xfrm>
              <a:off x="953086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5</a:t>
              </a:r>
            </a:p>
          </p:txBody>
        </p:sp>
      </p:grpSp>
      <p:sp>
        <p:nvSpPr>
          <p:cNvPr id="19" name="TextBox 18">
            <a:extLst>
              <a:ext uri="{FF2B5EF4-FFF2-40B4-BE49-F238E27FC236}">
                <a16:creationId xmlns:a16="http://schemas.microsoft.com/office/drawing/2014/main" id="{394A8271-A38B-6B9D-653B-7A50D839610D}"/>
              </a:ext>
            </a:extLst>
          </p:cNvPr>
          <p:cNvSpPr txBox="1"/>
          <p:nvPr/>
        </p:nvSpPr>
        <p:spPr>
          <a:xfrm>
            <a:off x="389831" y="2734961"/>
            <a:ext cx="2794560" cy="707886"/>
          </a:xfrm>
          <a:prstGeom prst="rect">
            <a:avLst/>
          </a:prstGeom>
          <a:noFill/>
        </p:spPr>
        <p:txBody>
          <a:bodyPr wrap="square">
            <a:spAutoFit/>
          </a:bodyPr>
          <a:lstStyle/>
          <a:p>
            <a:pPr marL="6350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Identify Champions </a:t>
            </a:r>
          </a:p>
        </p:txBody>
      </p:sp>
      <p:sp>
        <p:nvSpPr>
          <p:cNvPr id="21" name="TextBox 20">
            <a:extLst>
              <a:ext uri="{FF2B5EF4-FFF2-40B4-BE49-F238E27FC236}">
                <a16:creationId xmlns:a16="http://schemas.microsoft.com/office/drawing/2014/main" id="{7DAAFE00-956B-B410-0868-9979EAD436EB}"/>
              </a:ext>
            </a:extLst>
          </p:cNvPr>
          <p:cNvSpPr txBox="1"/>
          <p:nvPr/>
        </p:nvSpPr>
        <p:spPr>
          <a:xfrm>
            <a:off x="2805434" y="3996238"/>
            <a:ext cx="2927506" cy="1015663"/>
          </a:xfrm>
          <a:prstGeom prst="rect">
            <a:avLst/>
          </a:prstGeom>
          <a:noFill/>
        </p:spPr>
        <p:txBody>
          <a:bodyPr wrap="square">
            <a:spAutoFit/>
          </a:bodyPr>
          <a:lstStyle/>
          <a:p>
            <a:pPr marL="5715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Build a </a:t>
            </a:r>
          </a:p>
          <a:p>
            <a:pPr marL="5715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National </a:t>
            </a:r>
          </a:p>
          <a:p>
            <a:pPr marL="5715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Coalition </a:t>
            </a:r>
          </a:p>
        </p:txBody>
      </p:sp>
      <p:sp>
        <p:nvSpPr>
          <p:cNvPr id="23" name="TextBox 22">
            <a:extLst>
              <a:ext uri="{FF2B5EF4-FFF2-40B4-BE49-F238E27FC236}">
                <a16:creationId xmlns:a16="http://schemas.microsoft.com/office/drawing/2014/main" id="{651FA39A-6DF9-F238-4F4A-89AF0BDD9EEE}"/>
              </a:ext>
            </a:extLst>
          </p:cNvPr>
          <p:cNvSpPr txBox="1"/>
          <p:nvPr/>
        </p:nvSpPr>
        <p:spPr>
          <a:xfrm>
            <a:off x="5092830" y="2475178"/>
            <a:ext cx="2382802" cy="1323439"/>
          </a:xfrm>
          <a:prstGeom prst="rect">
            <a:avLst/>
          </a:prstGeom>
          <a:noFill/>
        </p:spPr>
        <p:txBody>
          <a:bodyPr wrap="square">
            <a:spAutoFit/>
          </a:bodyPr>
          <a:lstStyle/>
          <a:p>
            <a:pPr marL="4572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Customize Code to National </a:t>
            </a:r>
          </a:p>
          <a:p>
            <a:pPr marL="4572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Context </a:t>
            </a:r>
          </a:p>
        </p:txBody>
      </p:sp>
      <p:sp>
        <p:nvSpPr>
          <p:cNvPr id="25" name="TextBox 24">
            <a:extLst>
              <a:ext uri="{FF2B5EF4-FFF2-40B4-BE49-F238E27FC236}">
                <a16:creationId xmlns:a16="http://schemas.microsoft.com/office/drawing/2014/main" id="{8B20DA48-24C1-AEE8-494A-640220A858B4}"/>
              </a:ext>
            </a:extLst>
          </p:cNvPr>
          <p:cNvSpPr txBox="1"/>
          <p:nvPr/>
        </p:nvSpPr>
        <p:spPr>
          <a:xfrm>
            <a:off x="7831335" y="4050789"/>
            <a:ext cx="1877769" cy="70788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Launch</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Code</a:t>
            </a:r>
            <a:endParaRPr kumimoji="0" lang="en-US" sz="20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27" name="TextBox 26">
            <a:extLst>
              <a:ext uri="{FF2B5EF4-FFF2-40B4-BE49-F238E27FC236}">
                <a16:creationId xmlns:a16="http://schemas.microsoft.com/office/drawing/2014/main" id="{76CF9250-E926-32A0-933B-51F2673DB029}"/>
              </a:ext>
            </a:extLst>
          </p:cNvPr>
          <p:cNvSpPr txBox="1"/>
          <p:nvPr/>
        </p:nvSpPr>
        <p:spPr>
          <a:xfrm>
            <a:off x="9571529" y="2427185"/>
            <a:ext cx="2135260" cy="1015663"/>
          </a:xfrm>
          <a:prstGeom prst="rect">
            <a:avLst/>
          </a:prstGeom>
          <a:noFill/>
        </p:spPr>
        <p:txBody>
          <a:bodyPr wrap="square">
            <a:spAutoFit/>
          </a:bodyPr>
          <a:lstStyle/>
          <a:p>
            <a:pPr marL="51435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Track &amp; Accelerate Progress </a:t>
            </a:r>
          </a:p>
        </p:txBody>
      </p:sp>
      <p:pic>
        <p:nvPicPr>
          <p:cNvPr id="7" name="Picture 2" descr="A logo with text on it&#10;&#10;Description automatically generated">
            <a:extLst>
              <a:ext uri="{FF2B5EF4-FFF2-40B4-BE49-F238E27FC236}">
                <a16:creationId xmlns:a16="http://schemas.microsoft.com/office/drawing/2014/main" id="{F612DEA9-A702-2926-9795-5BE9F0A168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6566" y="4274694"/>
            <a:ext cx="2279281" cy="237539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
            <a:extLst>
              <a:ext uri="{FF2B5EF4-FFF2-40B4-BE49-F238E27FC236}">
                <a16:creationId xmlns:a16="http://schemas.microsoft.com/office/drawing/2014/main" id="{5E1C5FF7-D4EF-1A99-AB38-42C9962F3764}"/>
              </a:ext>
            </a:extLst>
          </p:cNvPr>
          <p:cNvSpPr txBox="1"/>
          <p:nvPr/>
        </p:nvSpPr>
        <p:spPr>
          <a:xfrm rot="19308193">
            <a:off x="9222687" y="4402832"/>
            <a:ext cx="2578666" cy="2038047"/>
          </a:xfrm>
          <a:prstGeom prst="rect">
            <a:avLst/>
          </a:prstGeom>
          <a:noFill/>
        </p:spPr>
        <p:txBody>
          <a:bodyPr spcFirstLastPara="1" wrap="square" numCol="1" rtlCol="0">
            <a:prstTxWarp prst="textArchDown">
              <a:avLst>
                <a:gd name="adj" fmla="val 2780917"/>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accent2"/>
                </a:solidFill>
              </a:rPr>
              <a:t>COUNTRY X </a:t>
            </a:r>
          </a:p>
        </p:txBody>
      </p:sp>
    </p:spTree>
    <p:extLst>
      <p:ext uri="{BB962C8B-B14F-4D97-AF65-F5344CB8AC3E}">
        <p14:creationId xmlns:p14="http://schemas.microsoft.com/office/powerpoint/2010/main" val="340514528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4B6050-BFF6-7BB9-56D7-DE2EEC403AD5}"/>
              </a:ext>
            </a:extLst>
          </p:cNvPr>
          <p:cNvSpPr/>
          <p:nvPr/>
        </p:nvSpPr>
        <p:spPr>
          <a:xfrm>
            <a:off x="0" y="931333"/>
            <a:ext cx="12192000" cy="126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5" name="Rectangle 4">
            <a:extLst>
              <a:ext uri="{FF2B5EF4-FFF2-40B4-BE49-F238E27FC236}">
                <a16:creationId xmlns:a16="http://schemas.microsoft.com/office/drawing/2014/main" id="{744FB05B-3B62-AC62-922A-DD8CEAC02706}"/>
              </a:ext>
            </a:extLst>
          </p:cNvPr>
          <p:cNvSpPr/>
          <p:nvPr/>
        </p:nvSpPr>
        <p:spPr>
          <a:xfrm>
            <a:off x="0" y="6096000"/>
            <a:ext cx="12192000" cy="618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31455" y="143841"/>
            <a:ext cx="12429641" cy="1325563"/>
          </a:xfrm>
        </p:spPr>
        <p:txBody>
          <a:bodyPr vert="horz" anchor="t">
            <a:normAutofit/>
          </a:bodyPr>
          <a:lstStyle/>
          <a:p>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1.  Laying the groundwork with Champions, the Case and a Vision</a:t>
            </a:r>
            <a:endParaRPr lang="en-US" sz="2800" b="1" noProof="0" dirty="0">
              <a:sym typeface="Montserrat"/>
            </a:endParaRPr>
          </a:p>
        </p:txBody>
      </p:sp>
      <p:sp>
        <p:nvSpPr>
          <p:cNvPr id="3" name="Hexagon 2">
            <a:extLst>
              <a:ext uri="{FF2B5EF4-FFF2-40B4-BE49-F238E27FC236}">
                <a16:creationId xmlns:a16="http://schemas.microsoft.com/office/drawing/2014/main" id="{733D335C-C17C-69D2-CD68-33DC065DBEC6}"/>
              </a:ext>
            </a:extLst>
          </p:cNvPr>
          <p:cNvSpPr/>
          <p:nvPr/>
        </p:nvSpPr>
        <p:spPr>
          <a:xfrm>
            <a:off x="1448694" y="2546562"/>
            <a:ext cx="2680460" cy="2310942"/>
          </a:xfrm>
          <a:prstGeom prst="hexagon">
            <a:avLst/>
          </a:prstGeom>
          <a:solidFill>
            <a:srgbClr val="AD2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pSp>
        <p:nvGrpSpPr>
          <p:cNvPr id="15" name="Group 14">
            <a:extLst>
              <a:ext uri="{FF2B5EF4-FFF2-40B4-BE49-F238E27FC236}">
                <a16:creationId xmlns:a16="http://schemas.microsoft.com/office/drawing/2014/main" id="{913FF3FF-503E-0E35-4A7F-3537A81EF001}"/>
              </a:ext>
            </a:extLst>
          </p:cNvPr>
          <p:cNvGrpSpPr/>
          <p:nvPr/>
        </p:nvGrpSpPr>
        <p:grpSpPr>
          <a:xfrm>
            <a:off x="1569488" y="3020883"/>
            <a:ext cx="9384833" cy="2409527"/>
            <a:chOff x="1133050" y="1141451"/>
            <a:chExt cx="8915760" cy="2409527"/>
          </a:xfrm>
        </p:grpSpPr>
        <p:sp>
          <p:nvSpPr>
            <p:cNvPr id="9" name="TextBox 8">
              <a:extLst>
                <a:ext uri="{FF2B5EF4-FFF2-40B4-BE49-F238E27FC236}">
                  <a16:creationId xmlns:a16="http://schemas.microsoft.com/office/drawing/2014/main" id="{AD54A3AD-CEED-3755-463A-869E9BC5476C}"/>
                </a:ext>
              </a:extLst>
            </p:cNvPr>
            <p:cNvSpPr txBox="1"/>
            <p:nvPr/>
          </p:nvSpPr>
          <p:spPr>
            <a:xfrm>
              <a:off x="113305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1</a:t>
              </a:r>
            </a:p>
          </p:txBody>
        </p:sp>
        <p:sp>
          <p:nvSpPr>
            <p:cNvPr id="10" name="TextBox 9">
              <a:extLst>
                <a:ext uri="{FF2B5EF4-FFF2-40B4-BE49-F238E27FC236}">
                  <a16:creationId xmlns:a16="http://schemas.microsoft.com/office/drawing/2014/main" id="{66AB6CC6-37AA-189F-8DE8-468FAAE6ED01}"/>
                </a:ext>
              </a:extLst>
            </p:cNvPr>
            <p:cNvSpPr txBox="1"/>
            <p:nvPr/>
          </p:nvSpPr>
          <p:spPr>
            <a:xfrm>
              <a:off x="3281565" y="2442982"/>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Helvetica"/>
                  <a:ea typeface="+mn-ea"/>
                  <a:cs typeface="+mn-cs"/>
                </a:rPr>
                <a:t>2</a:t>
              </a:r>
            </a:p>
          </p:txBody>
        </p:sp>
        <p:sp>
          <p:nvSpPr>
            <p:cNvPr id="11" name="TextBox 10">
              <a:extLst>
                <a:ext uri="{FF2B5EF4-FFF2-40B4-BE49-F238E27FC236}">
                  <a16:creationId xmlns:a16="http://schemas.microsoft.com/office/drawing/2014/main" id="{B39022A0-6E15-C9CB-1F14-B8F4B4606055}"/>
                </a:ext>
              </a:extLst>
            </p:cNvPr>
            <p:cNvSpPr txBox="1"/>
            <p:nvPr/>
          </p:nvSpPr>
          <p:spPr>
            <a:xfrm>
              <a:off x="530618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3</a:t>
              </a:r>
            </a:p>
          </p:txBody>
        </p:sp>
        <p:sp>
          <p:nvSpPr>
            <p:cNvPr id="13" name="TextBox 12">
              <a:extLst>
                <a:ext uri="{FF2B5EF4-FFF2-40B4-BE49-F238E27FC236}">
                  <a16:creationId xmlns:a16="http://schemas.microsoft.com/office/drawing/2014/main" id="{6870A52C-9869-3DAE-6F6F-1F09666E84AD}"/>
                </a:ext>
              </a:extLst>
            </p:cNvPr>
            <p:cNvSpPr txBox="1"/>
            <p:nvPr/>
          </p:nvSpPr>
          <p:spPr>
            <a:xfrm>
              <a:off x="7446455" y="2442982"/>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4</a:t>
              </a:r>
            </a:p>
          </p:txBody>
        </p:sp>
        <p:sp>
          <p:nvSpPr>
            <p:cNvPr id="14" name="TextBox 13">
              <a:extLst>
                <a:ext uri="{FF2B5EF4-FFF2-40B4-BE49-F238E27FC236}">
                  <a16:creationId xmlns:a16="http://schemas.microsoft.com/office/drawing/2014/main" id="{8A5590F7-CD0E-8AC8-1935-19268E302ED7}"/>
                </a:ext>
              </a:extLst>
            </p:cNvPr>
            <p:cNvSpPr txBox="1"/>
            <p:nvPr/>
          </p:nvSpPr>
          <p:spPr>
            <a:xfrm>
              <a:off x="953086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5</a:t>
              </a:r>
            </a:p>
          </p:txBody>
        </p:sp>
      </p:grpSp>
      <p:sp>
        <p:nvSpPr>
          <p:cNvPr id="19" name="TextBox 18">
            <a:extLst>
              <a:ext uri="{FF2B5EF4-FFF2-40B4-BE49-F238E27FC236}">
                <a16:creationId xmlns:a16="http://schemas.microsoft.com/office/drawing/2014/main" id="{394A8271-A38B-6B9D-653B-7A50D839610D}"/>
              </a:ext>
            </a:extLst>
          </p:cNvPr>
          <p:cNvSpPr txBox="1"/>
          <p:nvPr/>
        </p:nvSpPr>
        <p:spPr>
          <a:xfrm>
            <a:off x="1588552" y="3263203"/>
            <a:ext cx="2490198" cy="707886"/>
          </a:xfrm>
          <a:prstGeom prst="rect">
            <a:avLst/>
          </a:prstGeom>
          <a:noFill/>
        </p:spPr>
        <p:txBody>
          <a:bodyPr wrap="square">
            <a:spAutoFit/>
          </a:bodyPr>
          <a:lstStyle/>
          <a:p>
            <a:pPr marL="6350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Identify Champions </a:t>
            </a:r>
          </a:p>
        </p:txBody>
      </p:sp>
      <p:sp>
        <p:nvSpPr>
          <p:cNvPr id="20" name="TextBox 19">
            <a:extLst>
              <a:ext uri="{FF2B5EF4-FFF2-40B4-BE49-F238E27FC236}">
                <a16:creationId xmlns:a16="http://schemas.microsoft.com/office/drawing/2014/main" id="{8E7B8FF7-187B-8DA1-45FC-C643C1B51B63}"/>
              </a:ext>
            </a:extLst>
          </p:cNvPr>
          <p:cNvSpPr txBox="1"/>
          <p:nvPr/>
        </p:nvSpPr>
        <p:spPr>
          <a:xfrm>
            <a:off x="4984483" y="2783696"/>
            <a:ext cx="8435632" cy="1739643"/>
          </a:xfrm>
          <a:prstGeom prst="rect">
            <a:avLst/>
          </a:prstGeom>
          <a:noFill/>
        </p:spPr>
        <p:txBody>
          <a:bodyPr wrap="square" rtlCol="0">
            <a:spAutoFit/>
          </a:bodyPr>
          <a:lstStyle/>
          <a:p>
            <a:pPr marR="0" lvl="0">
              <a:lnSpc>
                <a:spcPct val="115000"/>
              </a:lnSpc>
              <a:spcBef>
                <a:spcPts val="2400"/>
              </a:spcBef>
              <a:spcAft>
                <a:spcPts val="0"/>
              </a:spcAft>
            </a:pPr>
            <a:r>
              <a:rPr lang="en-US" sz="2000" b="1" dirty="0">
                <a:solidFill>
                  <a:srgbClr val="000000"/>
                </a:solidFill>
                <a:effectLst/>
                <a:ea typeface="MS Mincho" panose="02020609040205080304" pitchFamily="49" charset="-128"/>
                <a:cs typeface="Times New Roman" panose="02020603050405020304" pitchFamily="18" charset="0"/>
              </a:rPr>
              <a:t>Identify 1-3 Country Champions </a:t>
            </a:r>
            <a:endParaRPr lang="en-US" sz="2000" b="1" dirty="0">
              <a:effectLst/>
              <a:ea typeface="MS Mincho" panose="02020609040205080304" pitchFamily="49" charset="-128"/>
              <a:cs typeface="Times New Roman" panose="02020603050405020304" pitchFamily="18" charset="0"/>
            </a:endParaRPr>
          </a:p>
          <a:p>
            <a:pPr marR="0" lvl="0">
              <a:lnSpc>
                <a:spcPct val="115000"/>
              </a:lnSpc>
              <a:spcBef>
                <a:spcPts val="2400"/>
              </a:spcBef>
              <a:spcAft>
                <a:spcPts val="0"/>
              </a:spcAft>
            </a:pPr>
            <a:r>
              <a:rPr lang="en-US" sz="2000" b="1" dirty="0">
                <a:solidFill>
                  <a:srgbClr val="000000"/>
                </a:solidFill>
                <a:effectLst/>
                <a:ea typeface="MS Mincho" panose="02020609040205080304" pitchFamily="49" charset="-128"/>
                <a:cs typeface="Times New Roman" panose="02020603050405020304" pitchFamily="18" charset="0"/>
              </a:rPr>
              <a:t>Build the Country’s Case for the WE Finance Code</a:t>
            </a:r>
            <a:endParaRPr lang="en-US" sz="2000" b="1" dirty="0">
              <a:effectLst/>
              <a:ea typeface="MS Mincho" panose="02020609040205080304" pitchFamily="49" charset="-128"/>
              <a:cs typeface="Times New Roman" panose="02020603050405020304" pitchFamily="18" charset="0"/>
            </a:endParaRPr>
          </a:p>
          <a:p>
            <a:pPr marR="0" lvl="0">
              <a:lnSpc>
                <a:spcPct val="115000"/>
              </a:lnSpc>
              <a:spcBef>
                <a:spcPts val="2400"/>
              </a:spcBef>
              <a:spcAft>
                <a:spcPts val="1000"/>
              </a:spcAft>
            </a:pPr>
            <a:r>
              <a:rPr lang="en-US" sz="2000" b="1" dirty="0">
                <a:solidFill>
                  <a:srgbClr val="000000"/>
                </a:solidFill>
                <a:effectLst/>
                <a:ea typeface="MS Mincho" panose="02020609040205080304" pitchFamily="49" charset="-128"/>
                <a:cs typeface="Times New Roman" panose="02020603050405020304" pitchFamily="18" charset="0"/>
              </a:rPr>
              <a:t>Discuss Vision for the Code</a:t>
            </a:r>
            <a:endParaRPr lang="en-US" sz="2000" b="1" dirty="0">
              <a:effectLst/>
              <a:ea typeface="MS Mincho" panose="02020609040205080304" pitchFamily="49" charset="-128"/>
              <a:cs typeface="Times New Roman" panose="02020603050405020304" pitchFamily="18" charset="0"/>
            </a:endParaRPr>
          </a:p>
        </p:txBody>
      </p:sp>
      <p:grpSp>
        <p:nvGrpSpPr>
          <p:cNvPr id="27" name="Group 26">
            <a:extLst>
              <a:ext uri="{FF2B5EF4-FFF2-40B4-BE49-F238E27FC236}">
                <a16:creationId xmlns:a16="http://schemas.microsoft.com/office/drawing/2014/main" id="{0DFA1601-099F-312C-7080-3037AA6F36B0}"/>
              </a:ext>
            </a:extLst>
          </p:cNvPr>
          <p:cNvGrpSpPr/>
          <p:nvPr/>
        </p:nvGrpSpPr>
        <p:grpSpPr>
          <a:xfrm>
            <a:off x="3272447" y="2789099"/>
            <a:ext cx="1723766" cy="463568"/>
            <a:chOff x="2716862" y="1391736"/>
            <a:chExt cx="1723766" cy="463568"/>
          </a:xfrm>
          <a:solidFill>
            <a:srgbClr val="AD2D67"/>
          </a:solidFill>
        </p:grpSpPr>
        <p:cxnSp>
          <p:nvCxnSpPr>
            <p:cNvPr id="18" name="Straight Connector 17">
              <a:extLst>
                <a:ext uri="{FF2B5EF4-FFF2-40B4-BE49-F238E27FC236}">
                  <a16:creationId xmlns:a16="http://schemas.microsoft.com/office/drawing/2014/main" id="{165B47A0-80D0-3FA1-0E38-E7B77EBA7D0A}"/>
                </a:ext>
              </a:extLst>
            </p:cNvPr>
            <p:cNvCxnSpPr/>
            <p:nvPr/>
          </p:nvCxnSpPr>
          <p:spPr>
            <a:xfrm>
              <a:off x="2716862" y="1643810"/>
              <a:ext cx="1284970" cy="0"/>
            </a:xfrm>
            <a:prstGeom prst="line">
              <a:avLst/>
            </a:prstGeom>
            <a:grpFill/>
            <a:ln w="28575">
              <a:solidFill>
                <a:srgbClr val="AD2D67"/>
              </a:solidFill>
            </a:ln>
          </p:spPr>
          <p:style>
            <a:lnRef idx="1">
              <a:schemeClr val="accent1"/>
            </a:lnRef>
            <a:fillRef idx="0">
              <a:schemeClr val="accent1"/>
            </a:fillRef>
            <a:effectRef idx="0">
              <a:schemeClr val="accent1"/>
            </a:effectRef>
            <a:fontRef idx="minor">
              <a:schemeClr val="tx1"/>
            </a:fontRef>
          </p:style>
        </p:cxnSp>
        <p:sp>
          <p:nvSpPr>
            <p:cNvPr id="21" name="Heptagon 20">
              <a:extLst>
                <a:ext uri="{FF2B5EF4-FFF2-40B4-BE49-F238E27FC236}">
                  <a16:creationId xmlns:a16="http://schemas.microsoft.com/office/drawing/2014/main" id="{D297E4BF-8A4C-7F0A-D19C-A644A95C46E9}"/>
                </a:ext>
              </a:extLst>
            </p:cNvPr>
            <p:cNvSpPr/>
            <p:nvPr/>
          </p:nvSpPr>
          <p:spPr>
            <a:xfrm>
              <a:off x="3988005" y="1391736"/>
              <a:ext cx="452623" cy="463568"/>
            </a:xfrm>
            <a:prstGeom prst="heptagon">
              <a:avLst/>
            </a:prstGeom>
            <a:grpFill/>
            <a:ln>
              <a:solidFill>
                <a:srgbClr val="AD2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grpSp>
      <p:grpSp>
        <p:nvGrpSpPr>
          <p:cNvPr id="28" name="Group 27">
            <a:extLst>
              <a:ext uri="{FF2B5EF4-FFF2-40B4-BE49-F238E27FC236}">
                <a16:creationId xmlns:a16="http://schemas.microsoft.com/office/drawing/2014/main" id="{9D2DDE92-84A2-4EDA-DC81-64C31FB17624}"/>
              </a:ext>
            </a:extLst>
          </p:cNvPr>
          <p:cNvGrpSpPr/>
          <p:nvPr/>
        </p:nvGrpSpPr>
        <p:grpSpPr>
          <a:xfrm>
            <a:off x="3272447" y="3442924"/>
            <a:ext cx="1723766" cy="463568"/>
            <a:chOff x="2716862" y="1391736"/>
            <a:chExt cx="1723766" cy="463568"/>
          </a:xfrm>
          <a:solidFill>
            <a:srgbClr val="AD2D67"/>
          </a:solidFill>
        </p:grpSpPr>
        <p:cxnSp>
          <p:nvCxnSpPr>
            <p:cNvPr id="29" name="Straight Connector 28">
              <a:extLst>
                <a:ext uri="{FF2B5EF4-FFF2-40B4-BE49-F238E27FC236}">
                  <a16:creationId xmlns:a16="http://schemas.microsoft.com/office/drawing/2014/main" id="{D5D94A28-FC66-1B77-9785-73026E673F37}"/>
                </a:ext>
              </a:extLst>
            </p:cNvPr>
            <p:cNvCxnSpPr/>
            <p:nvPr/>
          </p:nvCxnSpPr>
          <p:spPr>
            <a:xfrm>
              <a:off x="2716862" y="1643810"/>
              <a:ext cx="1284970" cy="0"/>
            </a:xfrm>
            <a:prstGeom prst="line">
              <a:avLst/>
            </a:prstGeom>
            <a:grpFill/>
            <a:ln w="28575">
              <a:solidFill>
                <a:srgbClr val="AD2D67"/>
              </a:solidFill>
            </a:ln>
          </p:spPr>
          <p:style>
            <a:lnRef idx="1">
              <a:schemeClr val="accent1"/>
            </a:lnRef>
            <a:fillRef idx="0">
              <a:schemeClr val="accent1"/>
            </a:fillRef>
            <a:effectRef idx="0">
              <a:schemeClr val="accent1"/>
            </a:effectRef>
            <a:fontRef idx="minor">
              <a:schemeClr val="tx1"/>
            </a:fontRef>
          </p:style>
        </p:cxnSp>
        <p:sp>
          <p:nvSpPr>
            <p:cNvPr id="30" name="Heptagon 29">
              <a:extLst>
                <a:ext uri="{FF2B5EF4-FFF2-40B4-BE49-F238E27FC236}">
                  <a16:creationId xmlns:a16="http://schemas.microsoft.com/office/drawing/2014/main" id="{AFF7C8AF-79CE-5D91-4A4B-FDE0452FCA89}"/>
                </a:ext>
              </a:extLst>
            </p:cNvPr>
            <p:cNvSpPr/>
            <p:nvPr/>
          </p:nvSpPr>
          <p:spPr>
            <a:xfrm>
              <a:off x="3988005" y="1391736"/>
              <a:ext cx="452623" cy="463568"/>
            </a:xfrm>
            <a:prstGeom prst="heptagon">
              <a:avLst/>
            </a:prstGeom>
            <a:grpFill/>
            <a:ln>
              <a:solidFill>
                <a:srgbClr val="AD2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grpSp>
      <p:grpSp>
        <p:nvGrpSpPr>
          <p:cNvPr id="31" name="Group 30">
            <a:extLst>
              <a:ext uri="{FF2B5EF4-FFF2-40B4-BE49-F238E27FC236}">
                <a16:creationId xmlns:a16="http://schemas.microsoft.com/office/drawing/2014/main" id="{A4C1F438-2B58-D2D9-8F39-B8F783C269C5}"/>
              </a:ext>
            </a:extLst>
          </p:cNvPr>
          <p:cNvGrpSpPr/>
          <p:nvPr/>
        </p:nvGrpSpPr>
        <p:grpSpPr>
          <a:xfrm>
            <a:off x="3278762" y="4065087"/>
            <a:ext cx="1723766" cy="463568"/>
            <a:chOff x="2716862" y="1391736"/>
            <a:chExt cx="1723766" cy="463568"/>
          </a:xfrm>
          <a:solidFill>
            <a:srgbClr val="AD2D67"/>
          </a:solidFill>
        </p:grpSpPr>
        <p:cxnSp>
          <p:nvCxnSpPr>
            <p:cNvPr id="32" name="Straight Connector 31">
              <a:extLst>
                <a:ext uri="{FF2B5EF4-FFF2-40B4-BE49-F238E27FC236}">
                  <a16:creationId xmlns:a16="http://schemas.microsoft.com/office/drawing/2014/main" id="{B4EBC561-EE8E-F949-214B-E5025DE79112}"/>
                </a:ext>
              </a:extLst>
            </p:cNvPr>
            <p:cNvCxnSpPr/>
            <p:nvPr/>
          </p:nvCxnSpPr>
          <p:spPr>
            <a:xfrm>
              <a:off x="2716862" y="1643810"/>
              <a:ext cx="1284970" cy="0"/>
            </a:xfrm>
            <a:prstGeom prst="line">
              <a:avLst/>
            </a:prstGeom>
            <a:grpFill/>
            <a:ln w="28575">
              <a:solidFill>
                <a:srgbClr val="AD2D67"/>
              </a:solidFill>
            </a:ln>
          </p:spPr>
          <p:style>
            <a:lnRef idx="1">
              <a:schemeClr val="accent1"/>
            </a:lnRef>
            <a:fillRef idx="0">
              <a:schemeClr val="accent1"/>
            </a:fillRef>
            <a:effectRef idx="0">
              <a:schemeClr val="accent1"/>
            </a:effectRef>
            <a:fontRef idx="minor">
              <a:schemeClr val="tx1"/>
            </a:fontRef>
          </p:style>
        </p:cxnSp>
        <p:sp>
          <p:nvSpPr>
            <p:cNvPr id="33" name="Heptagon 32">
              <a:extLst>
                <a:ext uri="{FF2B5EF4-FFF2-40B4-BE49-F238E27FC236}">
                  <a16:creationId xmlns:a16="http://schemas.microsoft.com/office/drawing/2014/main" id="{4DC1676D-C55E-F4DA-88FA-BFD978E4CDD5}"/>
                </a:ext>
              </a:extLst>
            </p:cNvPr>
            <p:cNvSpPr/>
            <p:nvPr/>
          </p:nvSpPr>
          <p:spPr>
            <a:xfrm>
              <a:off x="3988005" y="1391736"/>
              <a:ext cx="452623" cy="463568"/>
            </a:xfrm>
            <a:prstGeom prst="heptagon">
              <a:avLst/>
            </a:prstGeom>
            <a:grpFill/>
            <a:ln>
              <a:solidFill>
                <a:srgbClr val="AD2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spTree>
    <p:extLst>
      <p:ext uri="{BB962C8B-B14F-4D97-AF65-F5344CB8AC3E}">
        <p14:creationId xmlns:p14="http://schemas.microsoft.com/office/powerpoint/2010/main" val="38222405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SHAPENAME" val="3. Subtitle"/>
</p:tagLst>
</file>

<file path=ppt/theme/theme1.xml><?xml version="1.0" encoding="utf-8"?>
<a:theme xmlns:a="http://schemas.openxmlformats.org/drawingml/2006/main" name="BEI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vukdec19  -  Read-Only" id="{C15CD4D0-EA47-4768-AB6D-2FCC93945C83}" vid="{1F3E1236-A6B9-4D23-AE02-89E20CB3921F}"/>
    </a:ext>
  </a:extLst>
</a:theme>
</file>

<file path=ppt/theme/theme2.xml><?xml version="1.0" encoding="utf-8"?>
<a:theme xmlns:a="http://schemas.openxmlformats.org/drawingml/2006/main" name="Themes-CFE-Marroo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s-CFE-Marroon" id="{DFF3BB7D-A333-4B0F-90D8-31F29BB9F3C4}" vid="{E769B20C-16E8-4E32-9784-68AAD8EFECBB}"/>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e-fi Helvetica">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2">
      <a:dk1>
        <a:sysClr val="windowText" lastClr="000000"/>
      </a:dk1>
      <a:lt1>
        <a:sysClr val="window" lastClr="FFFFFF"/>
      </a:lt1>
      <a:dk2>
        <a:srgbClr val="783876"/>
      </a:dk2>
      <a:lt2>
        <a:srgbClr val="EAE5EB"/>
      </a:lt2>
      <a:accent1>
        <a:srgbClr val="92278F"/>
      </a:accent1>
      <a:accent2>
        <a:srgbClr val="F0913A"/>
      </a:accent2>
      <a:accent3>
        <a:srgbClr val="CF2F8A"/>
      </a:accent3>
      <a:accent4>
        <a:srgbClr val="665EB8"/>
      </a:accent4>
      <a:accent5>
        <a:srgbClr val="45A5ED"/>
      </a:accent5>
      <a:accent6>
        <a:srgbClr val="5982DB"/>
      </a:accent6>
      <a:hlink>
        <a:srgbClr val="0066FF"/>
      </a:hlink>
      <a:folHlink>
        <a:srgbClr val="666699"/>
      </a:folHlink>
    </a:clrScheme>
    <a:fontScheme name="we-fi Helvetica">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e-fi Helvetica">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783876"/>
    </a:dk2>
    <a:lt2>
      <a:srgbClr val="EAE5EB"/>
    </a:lt2>
    <a:accent1>
      <a:srgbClr val="92278F"/>
    </a:accent1>
    <a:accent2>
      <a:srgbClr val="F0913A"/>
    </a:accent2>
    <a:accent3>
      <a:srgbClr val="CF2F8A"/>
    </a:accent3>
    <a:accent4>
      <a:srgbClr val="665EB8"/>
    </a:accent4>
    <a:accent5>
      <a:srgbClr val="45A5ED"/>
    </a:accent5>
    <a:accent6>
      <a:srgbClr val="5982DB"/>
    </a:accent6>
    <a:hlink>
      <a:srgbClr val="0066FF"/>
    </a:hlink>
    <a:folHlink>
      <a:srgbClr val="666699"/>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783876"/>
    </a:dk2>
    <a:lt2>
      <a:srgbClr val="EAE5EB"/>
    </a:lt2>
    <a:accent1>
      <a:srgbClr val="92278F"/>
    </a:accent1>
    <a:accent2>
      <a:srgbClr val="F0913A"/>
    </a:accent2>
    <a:accent3>
      <a:srgbClr val="CF2F8A"/>
    </a:accent3>
    <a:accent4>
      <a:srgbClr val="665EB8"/>
    </a:accent4>
    <a:accent5>
      <a:srgbClr val="45A5ED"/>
    </a:accent5>
    <a:accent6>
      <a:srgbClr val="5982DB"/>
    </a:accent6>
    <a:hlink>
      <a:srgbClr val="0066FF"/>
    </a:hlink>
    <a:folHlink>
      <a:srgbClr val="666699"/>
    </a:folHlink>
  </a:clrScheme>
</a:themeOverride>
</file>

<file path=ppt/theme/themeOverride3.xml><?xml version="1.0" encoding="utf-8"?>
<a:themeOverride xmlns:a="http://schemas.openxmlformats.org/drawingml/2006/main">
  <a:clrScheme name="Custom 2">
    <a:dk1>
      <a:sysClr val="windowText" lastClr="000000"/>
    </a:dk1>
    <a:lt1>
      <a:sysClr val="window" lastClr="FFFFFF"/>
    </a:lt1>
    <a:dk2>
      <a:srgbClr val="783876"/>
    </a:dk2>
    <a:lt2>
      <a:srgbClr val="EAE5EB"/>
    </a:lt2>
    <a:accent1>
      <a:srgbClr val="92278F"/>
    </a:accent1>
    <a:accent2>
      <a:srgbClr val="F0913A"/>
    </a:accent2>
    <a:accent3>
      <a:srgbClr val="CF2F8A"/>
    </a:accent3>
    <a:accent4>
      <a:srgbClr val="665EB8"/>
    </a:accent4>
    <a:accent5>
      <a:srgbClr val="45A5ED"/>
    </a:accent5>
    <a:accent6>
      <a:srgbClr val="5982DB"/>
    </a:accent6>
    <a:hlink>
      <a:srgbClr val="0066FF"/>
    </a:hlink>
    <a:folHlink>
      <a:srgbClr val="666699"/>
    </a:folHlink>
  </a:clrScheme>
</a:themeOverride>
</file>

<file path=ppt/theme/themeOverride4.xml><?xml version="1.0" encoding="utf-8"?>
<a:themeOverride xmlns:a="http://schemas.openxmlformats.org/drawingml/2006/main">
  <a:clrScheme name="Custom 2">
    <a:dk1>
      <a:sysClr val="windowText" lastClr="000000"/>
    </a:dk1>
    <a:lt1>
      <a:sysClr val="window" lastClr="FFFFFF"/>
    </a:lt1>
    <a:dk2>
      <a:srgbClr val="783876"/>
    </a:dk2>
    <a:lt2>
      <a:srgbClr val="EAE5EB"/>
    </a:lt2>
    <a:accent1>
      <a:srgbClr val="92278F"/>
    </a:accent1>
    <a:accent2>
      <a:srgbClr val="F0913A"/>
    </a:accent2>
    <a:accent3>
      <a:srgbClr val="CF2F8A"/>
    </a:accent3>
    <a:accent4>
      <a:srgbClr val="665EB8"/>
    </a:accent4>
    <a:accent5>
      <a:srgbClr val="45A5ED"/>
    </a:accent5>
    <a:accent6>
      <a:srgbClr val="5982DB"/>
    </a:accent6>
    <a:hlink>
      <a:srgbClr val="0066FF"/>
    </a:hlink>
    <a:folHlink>
      <a:srgbClr val="666699"/>
    </a:folHlink>
  </a:clrScheme>
</a:themeOverride>
</file>

<file path=ppt/theme/themeOverride5.xml><?xml version="1.0" encoding="utf-8"?>
<a:themeOverride xmlns:a="http://schemas.openxmlformats.org/drawingml/2006/main">
  <a:clrScheme name="Custom 2">
    <a:dk1>
      <a:sysClr val="windowText" lastClr="000000"/>
    </a:dk1>
    <a:lt1>
      <a:sysClr val="window" lastClr="FFFFFF"/>
    </a:lt1>
    <a:dk2>
      <a:srgbClr val="783876"/>
    </a:dk2>
    <a:lt2>
      <a:srgbClr val="EAE5EB"/>
    </a:lt2>
    <a:accent1>
      <a:srgbClr val="92278F"/>
    </a:accent1>
    <a:accent2>
      <a:srgbClr val="F0913A"/>
    </a:accent2>
    <a:accent3>
      <a:srgbClr val="CF2F8A"/>
    </a:accent3>
    <a:accent4>
      <a:srgbClr val="665EB8"/>
    </a:accent4>
    <a:accent5>
      <a:srgbClr val="45A5ED"/>
    </a:accent5>
    <a:accent6>
      <a:srgbClr val="5982DB"/>
    </a:accent6>
    <a:hlink>
      <a:srgbClr val="0066FF"/>
    </a:hlink>
    <a:folHlink>
      <a:srgbClr val="66669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18" ma:contentTypeDescription="Create a new document." ma:contentTypeScope="" ma:versionID="a0d7a26184f5f8e9be36c2be4ad3f6c1">
  <xsd:schema xmlns:xsd="http://www.w3.org/2001/XMLSchema" xmlns:xs="http://www.w3.org/2001/XMLSchema" xmlns:p="http://schemas.microsoft.com/office/2006/metadata/properties" xmlns:ns2="fc5acc4e-0c25-495a-afe8-cebdbe1b35e5" xmlns:ns3="8c652d72-a731-4ede-abc3-d9bc4a2de092" xmlns:ns4="3e02667f-0271-471b-bd6e-11a2e16def1d" targetNamespace="http://schemas.microsoft.com/office/2006/metadata/properties" ma:root="true" ma:fieldsID="3c4c8322261e2bc127cbff87623edcd5" ns2:_="" ns3:_="" ns4:_="">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acc4e-0c25-495a-afe8-cebdbe1b35e5">
      <Terms xmlns="http://schemas.microsoft.com/office/infopath/2007/PartnerControls"/>
    </lcf76f155ced4ddcb4097134ff3c332f>
    <TaxCatchAll xmlns="3e02667f-0271-471b-bd6e-11a2e16def1d" xsi:nil="true"/>
    <SharedWithUsers xmlns="8c652d72-a731-4ede-abc3-d9bc4a2de092">
      <UserInfo>
        <DisplayName>Bernadett Ancsa DAmico</DisplayName>
        <AccountId>523</AccountId>
        <AccountType/>
      </UserInfo>
      <UserInfo>
        <DisplayName>Aurica Balmus</DisplayName>
        <AccountId>18</AccountId>
        <AccountType/>
      </UserInfo>
      <UserInfo>
        <DisplayName>Sean Ding</DisplayName>
        <AccountId>27</AccountId>
        <AccountType/>
      </UserInfo>
      <UserInfo>
        <DisplayName>Alejandra Carrasco</DisplayName>
        <AccountId>13</AccountId>
        <AccountType/>
      </UserInfo>
      <UserInfo>
        <DisplayName>Zsofia Zambo</DisplayName>
        <AccountId>828</AccountId>
        <AccountType/>
      </UserInfo>
      <UserInfo>
        <DisplayName>Wendy Teleki</DisplayName>
        <AccountId>12</AccountId>
        <AccountType/>
      </UserInfo>
    </SharedWithUsers>
  </documentManagement>
</p:properties>
</file>

<file path=customXml/itemProps1.xml><?xml version="1.0" encoding="utf-8"?>
<ds:datastoreItem xmlns:ds="http://schemas.openxmlformats.org/officeDocument/2006/customXml" ds:itemID="{E4790474-04A8-4C34-9311-3669F666EB77}">
  <ds:schemaRefs>
    <ds:schemaRef ds:uri="http://schemas.microsoft.com/sharepoint/v3/contenttype/forms"/>
  </ds:schemaRefs>
</ds:datastoreItem>
</file>

<file path=customXml/itemProps2.xml><?xml version="1.0" encoding="utf-8"?>
<ds:datastoreItem xmlns:ds="http://schemas.openxmlformats.org/officeDocument/2006/customXml" ds:itemID="{8C96B42B-22A2-4934-9647-54388DCF8B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5acc4e-0c25-495a-afe8-cebdbe1b35e5"/>
    <ds:schemaRef ds:uri="8c652d72-a731-4ede-abc3-d9bc4a2de092"/>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2FCFE5-54F3-4DDD-994A-D9A08B6A5B76}">
  <ds:schemaRefs>
    <ds:schemaRef ds:uri="3e02667f-0271-471b-bd6e-11a2e16def1d"/>
    <ds:schemaRef ds:uri="8c652d72-a731-4ede-abc3-d9bc4a2de092"/>
    <ds:schemaRef ds:uri="fc5acc4e-0c25-495a-afe8-cebdbe1b35e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2363</TotalTime>
  <Words>4080</Words>
  <Application>Microsoft Office PowerPoint</Application>
  <PresentationFormat>Widescreen</PresentationFormat>
  <Paragraphs>602</Paragraphs>
  <Slides>34</Slides>
  <Notes>34</Notes>
  <HiddenSlides>0</HiddenSlides>
  <MMClips>0</MMClips>
  <ScaleCrop>false</ScaleCrop>
  <HeadingPairs>
    <vt:vector size="4" baseType="variant">
      <vt:variant>
        <vt:lpstr>Theme</vt:lpstr>
      </vt:variant>
      <vt:variant>
        <vt:i4>5</vt:i4>
      </vt:variant>
      <vt:variant>
        <vt:lpstr>Slide Titles</vt:lpstr>
      </vt:variant>
      <vt:variant>
        <vt:i4>34</vt:i4>
      </vt:variant>
    </vt:vector>
  </HeadingPairs>
  <TitlesOfParts>
    <vt:vector size="39" baseType="lpstr">
      <vt:lpstr>BEIS theme</vt:lpstr>
      <vt:lpstr>Themes-CFE-Marroon</vt:lpstr>
      <vt:lpstr>3_Office Theme</vt:lpstr>
      <vt:lpstr>4_Office Theme</vt:lpstr>
      <vt:lpstr>1_Office Theme</vt:lpstr>
      <vt:lpstr>PowerPoint Presentation</vt:lpstr>
      <vt:lpstr>Objectives of Today’s Session</vt:lpstr>
      <vt:lpstr>PowerPoint Presentation</vt:lpstr>
      <vt:lpstr>PowerPoint Presentation</vt:lpstr>
      <vt:lpstr>We-Fi is piloting the Code in 24 countries</vt:lpstr>
      <vt:lpstr>PowerPoint Presentation</vt:lpstr>
      <vt:lpstr>PowerPoint Presentation</vt:lpstr>
      <vt:lpstr>Five steps for implementing the WE Finance Code in a pilot country</vt:lpstr>
      <vt:lpstr>1.  Laying the groundwork with Champions, the Case and a Vision</vt:lpstr>
      <vt:lpstr>PowerPoint Presentation</vt:lpstr>
      <vt:lpstr>Build the Country’s Case for the WE Finance Code </vt:lpstr>
      <vt:lpstr>Discuss a Vision for the Code with the Country Champions</vt:lpstr>
      <vt:lpstr>2.  Build a national coalition of 8-15 key stakeholders </vt:lpstr>
      <vt:lpstr>PowerPoint Presentation</vt:lpstr>
      <vt:lpstr>PowerPoint Presentation</vt:lpstr>
      <vt:lpstr>Announce intent to launch the Code and set launch date </vt:lpstr>
      <vt:lpstr>3. Customizing the Code to the National Context</vt:lpstr>
      <vt:lpstr>PowerPoint Presentation</vt:lpstr>
      <vt:lpstr>Country coalition to determine minimum requirements for country signatories</vt:lpstr>
      <vt:lpstr>Agree on definitions &amp; indicators </vt:lpstr>
      <vt:lpstr>4.  Launch the Code &amp; Onboard Signatories </vt:lpstr>
      <vt:lpstr>Create Awareness &amp; Excitement </vt:lpstr>
      <vt:lpstr>Onboarding Process </vt:lpstr>
      <vt:lpstr>Launch Code </vt:lpstr>
      <vt:lpstr>Track &amp; Accelerate Progress </vt:lpstr>
      <vt:lpstr>Improving quality, quantity and analysis of sex-disaggregated data </vt:lpstr>
      <vt:lpstr>Annual Reporting Process </vt:lpstr>
      <vt:lpstr>Evaluation of Effectiveness &amp; Impact </vt:lpstr>
      <vt:lpstr>  A country Charter for the Code can codify the country approach </vt:lpstr>
      <vt:lpstr>Country pilots provide opportunity for collaboration to test and expand the Code’s Implementation Tools &amp; Resources</vt:lpstr>
      <vt:lpstr>Peer Learning </vt:lpstr>
      <vt:lpstr>Goal to launch the Code in pilot countries in March 2024  (around International Women’s Day) </vt:lpstr>
      <vt:lpstr>Feedback &amp;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Dialogue Group</dc:creator>
  <cp:lastModifiedBy>Bernadett Ancsa DAmico</cp:lastModifiedBy>
  <cp:revision>7</cp:revision>
  <dcterms:created xsi:type="dcterms:W3CDTF">2022-07-20T17:42:31Z</dcterms:created>
  <dcterms:modified xsi:type="dcterms:W3CDTF">2024-02-06T10:31:31Z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y fmtid="{D5CDD505-2E9C-101B-9397-08002B2CF9AE}" pid="3" name="MediaServiceImageTags">
    <vt:lpwstr/>
  </property>
</Properties>
</file>